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49"/>
  </p:notesMasterIdLst>
  <p:sldIdLst>
    <p:sldId id="315" r:id="rId4"/>
    <p:sldId id="533" r:id="rId5"/>
    <p:sldId id="562" r:id="rId6"/>
    <p:sldId id="534" r:id="rId7"/>
    <p:sldId id="570" r:id="rId8"/>
    <p:sldId id="571" r:id="rId9"/>
    <p:sldId id="549" r:id="rId10"/>
    <p:sldId id="296" r:id="rId11"/>
    <p:sldId id="290" r:id="rId12"/>
    <p:sldId id="541" r:id="rId13"/>
    <p:sldId id="368" r:id="rId14"/>
    <p:sldId id="330" r:id="rId15"/>
    <p:sldId id="327" r:id="rId16"/>
    <p:sldId id="359" r:id="rId17"/>
    <p:sldId id="618" r:id="rId18"/>
    <p:sldId id="557" r:id="rId19"/>
    <p:sldId id="550" r:id="rId20"/>
    <p:sldId id="295" r:id="rId21"/>
    <p:sldId id="617" r:id="rId22"/>
    <p:sldId id="567" r:id="rId23"/>
    <p:sldId id="568" r:id="rId24"/>
    <p:sldId id="569" r:id="rId25"/>
    <p:sldId id="555" r:id="rId26"/>
    <p:sldId id="591" r:id="rId27"/>
    <p:sldId id="608" r:id="rId28"/>
    <p:sldId id="599" r:id="rId29"/>
    <p:sldId id="614" r:id="rId30"/>
    <p:sldId id="616" r:id="rId31"/>
    <p:sldId id="467" r:id="rId32"/>
    <p:sldId id="317" r:id="rId33"/>
    <p:sldId id="471" r:id="rId34"/>
    <p:sldId id="319" r:id="rId35"/>
    <p:sldId id="391" r:id="rId36"/>
    <p:sldId id="474" r:id="rId37"/>
    <p:sldId id="611" r:id="rId38"/>
    <p:sldId id="537" r:id="rId39"/>
    <p:sldId id="572" r:id="rId40"/>
    <p:sldId id="564" r:id="rId41"/>
    <p:sldId id="615" r:id="rId42"/>
    <p:sldId id="612" r:id="rId43"/>
    <p:sldId id="314" r:id="rId44"/>
    <p:sldId id="558" r:id="rId45"/>
    <p:sldId id="305" r:id="rId46"/>
    <p:sldId id="559" r:id="rId47"/>
    <p:sldId id="560" r:id="rId48"/>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86444" autoAdjust="0"/>
  </p:normalViewPr>
  <p:slideViewPr>
    <p:cSldViewPr>
      <p:cViewPr varScale="1">
        <p:scale>
          <a:sx n="95" d="100"/>
          <a:sy n="95" d="100"/>
        </p:scale>
        <p:origin x="190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ileshare1\central%20office%20shared\Finance\FY2021%20Budget\M&amp;O\2019%20Millage%20Calculations%20TC%20v4%20from%20FY20%20Budge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ileshare1\central%20office%20shared\Finance\FY2021%20Budget\FY2021%20Original%20Budget\FY21%20Budget%20-%20Revenue.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https://pauldingcountyschool-my.sharepoint.com/personal/sbarnette_paulding_k12_ga_us/Documents/Old%20H%20Drive/DOE%20Revenue-Expenditure%20Comp/2018%20Review.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oleObject" Target="file:///\\fileshare1\central%20office%20shared\Finance\FY2021%20Budget\M&amp;O\2019%20Millage%20Calculations%20TC%20v4%20from%20FY20%20Budget.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fileshare1\central%20office%20shared\Finance\FY2021%20Budget\Enrollment%20Projections\FY2021%20Enrollment%20Projec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ileshare1\central%20office%20shared\Finance\FY2021%20Budget\Enrollment%20Projections\FY2021%20Enrollment%20Projection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fileshare1\central%20office%20shared\Finance\FY2021%20Budget\Enrollment%20Projections\ESEP%20Enrollment.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https://pauldingcountyschool-my.sharepoint.com/personal/sbarnette_paulding_k12_ga_us/Documents/Old%20H%20Drive/DOE%20Revenue-Expenditure%20Comp/2019%20Review.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https://pauldingcountyschool-my.sharepoint.com/personal/sbarnette_paulding_k12_ga_us/Documents/Old%20H%20Drive/DOE%20Revenue-Expenditure%20Comp/2019%20Review.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pcsdfiles\staff\SBarnette\DOE%20Revenue-Expenditure%20Comp\2016%20Review.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fileshare1\central%20office%20shared\Finance\FY2021%20Budget\FY2021%20Original%20Budget\FY21%20Budget%20-%20Revenue.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Large District $213,000 NDPS</a:t>
            </a:r>
          </a:p>
        </c:rich>
      </c:tx>
      <c:overlay val="0"/>
      <c:spPr>
        <a:noFill/>
        <a:ln>
          <a:noFill/>
        </a:ln>
        <a:effectLst/>
      </c:spPr>
    </c:title>
    <c:autoTitleDeleted val="0"/>
    <c:plotArea>
      <c:layout/>
      <c:pieChart>
        <c:varyColors val="1"/>
        <c:ser>
          <c:idx val="0"/>
          <c:order val="0"/>
          <c:cat>
            <c:strRef>
              <c:f>'NEW Summary'!$Y$60:$Y$61</c:f>
              <c:strCache>
                <c:ptCount val="2"/>
                <c:pt idx="0">
                  <c:v>Residential, net</c:v>
                </c:pt>
                <c:pt idx="1">
                  <c:v>Non-Residential, net</c:v>
                </c:pt>
              </c:strCache>
            </c:strRef>
          </c:cat>
          <c:val>
            <c:numRef>
              <c:f>'NEW Summary'!$Z$60:$Z$61</c:f>
            </c:numRef>
          </c:val>
          <c:extLst>
            <c:ext xmlns:c16="http://schemas.microsoft.com/office/drawing/2014/chart" uri="{C3380CC4-5D6E-409C-BE32-E72D297353CC}">
              <c16:uniqueId val="{00000000-AC46-484E-99C0-28F4300B46E3}"/>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AC46-484E-99C0-28F4300B46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AC46-484E-99C0-28F4300B46E3}"/>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'NEW Summary'!$Y$60:$Y$61</c:f>
              <c:strCache>
                <c:ptCount val="2"/>
                <c:pt idx="0">
                  <c:v>Residential, net</c:v>
                </c:pt>
                <c:pt idx="1">
                  <c:v>Non-Residential, net</c:v>
                </c:pt>
              </c:strCache>
            </c:strRef>
          </c:cat>
          <c:val>
            <c:numRef>
              <c:f>'NEW Summary'!$AA$60:$AA$61</c:f>
              <c:numCache>
                <c:formatCode>_(* #,##0_);_(* \(#,##0\);_(* "-"??_);_(@_)</c:formatCode>
                <c:ptCount val="2"/>
                <c:pt idx="0">
                  <c:v>130057.50433950362</c:v>
                </c:pt>
                <c:pt idx="1">
                  <c:v>82895.470609066775</c:v>
                </c:pt>
              </c:numCache>
            </c:numRef>
          </c:val>
          <c:extLst>
            <c:ext xmlns:c16="http://schemas.microsoft.com/office/drawing/2014/chart" uri="{C3380CC4-5D6E-409C-BE32-E72D297353CC}">
              <c16:uniqueId val="{00000005-AC46-484E-99C0-28F4300B46E3}"/>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Historical Equalization Grant</a:t>
            </a:r>
          </a:p>
          <a:p>
            <a:pPr>
              <a:defRPr/>
            </a:pPr>
            <a:r>
              <a:rPr lang="en-US" sz="1000" b="0"/>
              <a:t>(millions)</a:t>
            </a:r>
          </a:p>
        </c:rich>
      </c:tx>
      <c:overlay val="0"/>
    </c:title>
    <c:autoTitleDeleted val="0"/>
    <c:plotArea>
      <c:layout/>
      <c:barChart>
        <c:barDir val="col"/>
        <c:grouping val="clustered"/>
        <c:varyColors val="0"/>
        <c:ser>
          <c:idx val="0"/>
          <c:order val="0"/>
          <c:tx>
            <c:strRef>
              <c:f>'Austerity &amp; EG'!$B$24</c:f>
              <c:strCache>
                <c:ptCount val="1"/>
                <c:pt idx="0">
                  <c:v> EG </c:v>
                </c:pt>
              </c:strCache>
            </c:strRef>
          </c:tx>
          <c:spPr>
            <a:solidFill>
              <a:schemeClr val="accent1"/>
            </a:solidFill>
          </c:spPr>
          <c:invertIfNegative val="0"/>
          <c:dPt>
            <c:idx val="13"/>
            <c:invertIfNegative val="0"/>
            <c:bubble3D val="0"/>
            <c:spPr>
              <a:solidFill>
                <a:schemeClr val="accent1"/>
              </a:solidFill>
              <a:ln>
                <a:solidFill>
                  <a:schemeClr val="accent1"/>
                </a:solidFill>
              </a:ln>
            </c:spPr>
            <c:extLst>
              <c:ext xmlns:c16="http://schemas.microsoft.com/office/drawing/2014/chart" uri="{C3380CC4-5D6E-409C-BE32-E72D297353CC}">
                <c16:uniqueId val="{00000001-C3AB-45F2-BF7B-E1FB2BC26112}"/>
              </c:ext>
            </c:extLst>
          </c:dPt>
          <c:dLbls>
            <c:dLbl>
              <c:idx val="0"/>
              <c:tx>
                <c:rich>
                  <a:bodyPr/>
                  <a:lstStyle/>
                  <a:p>
                    <a:fld id="{A27E34EC-6D66-48EA-9437-121A77DE12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3AB-45F2-BF7B-E1FB2BC26112}"/>
                </c:ext>
              </c:extLst>
            </c:dLbl>
            <c:dLbl>
              <c:idx val="1"/>
              <c:tx>
                <c:rich>
                  <a:bodyPr/>
                  <a:lstStyle/>
                  <a:p>
                    <a:fld id="{E7CC5FB9-0141-4FCF-ACF3-BD49EE6561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3AB-45F2-BF7B-E1FB2BC26112}"/>
                </c:ext>
              </c:extLst>
            </c:dLbl>
            <c:dLbl>
              <c:idx val="2"/>
              <c:tx>
                <c:rich>
                  <a:bodyPr/>
                  <a:lstStyle/>
                  <a:p>
                    <a:fld id="{91B864F1-5A91-4342-86B7-654FFE9B1B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3AB-45F2-BF7B-E1FB2BC26112}"/>
                </c:ext>
              </c:extLst>
            </c:dLbl>
            <c:dLbl>
              <c:idx val="3"/>
              <c:tx>
                <c:rich>
                  <a:bodyPr/>
                  <a:lstStyle/>
                  <a:p>
                    <a:fld id="{48527555-144F-4E96-973B-61E4F2DB13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3AB-45F2-BF7B-E1FB2BC26112}"/>
                </c:ext>
              </c:extLst>
            </c:dLbl>
            <c:dLbl>
              <c:idx val="4"/>
              <c:tx>
                <c:rich>
                  <a:bodyPr/>
                  <a:lstStyle/>
                  <a:p>
                    <a:fld id="{976AC0EE-B16D-47EA-96E5-89131C8778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3AB-45F2-BF7B-E1FB2BC26112}"/>
                </c:ext>
              </c:extLst>
            </c:dLbl>
            <c:dLbl>
              <c:idx val="5"/>
              <c:tx>
                <c:rich>
                  <a:bodyPr/>
                  <a:lstStyle/>
                  <a:p>
                    <a:fld id="{F4A4492D-1598-4E4F-ACAF-CEBC2A026C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3AB-45F2-BF7B-E1FB2BC26112}"/>
                </c:ext>
              </c:extLst>
            </c:dLbl>
            <c:dLbl>
              <c:idx val="6"/>
              <c:tx>
                <c:rich>
                  <a:bodyPr/>
                  <a:lstStyle/>
                  <a:p>
                    <a:fld id="{A3F9849A-0EA7-4773-B221-282712B8B4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3AB-45F2-BF7B-E1FB2BC26112}"/>
                </c:ext>
              </c:extLst>
            </c:dLbl>
            <c:dLbl>
              <c:idx val="7"/>
              <c:tx>
                <c:rich>
                  <a:bodyPr/>
                  <a:lstStyle/>
                  <a:p>
                    <a:fld id="{8803B757-A146-4711-861F-851265C183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3AB-45F2-BF7B-E1FB2BC26112}"/>
                </c:ext>
              </c:extLst>
            </c:dLbl>
            <c:dLbl>
              <c:idx val="8"/>
              <c:tx>
                <c:rich>
                  <a:bodyPr/>
                  <a:lstStyle/>
                  <a:p>
                    <a:fld id="{75B15FC1-7089-4DA4-A603-B382B6820C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3AB-45F2-BF7B-E1FB2BC26112}"/>
                </c:ext>
              </c:extLst>
            </c:dLbl>
            <c:dLbl>
              <c:idx val="9"/>
              <c:tx>
                <c:rich>
                  <a:bodyPr/>
                  <a:lstStyle/>
                  <a:p>
                    <a:fld id="{D41009B5-4685-43EE-9A65-70981F9E42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3AB-45F2-BF7B-E1FB2BC26112}"/>
                </c:ext>
              </c:extLst>
            </c:dLbl>
            <c:dLbl>
              <c:idx val="10"/>
              <c:tx>
                <c:rich>
                  <a:bodyPr/>
                  <a:lstStyle/>
                  <a:p>
                    <a:fld id="{95A008B9-7680-45A5-BE98-84D6A04A00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C3AB-45F2-BF7B-E1FB2BC26112}"/>
                </c:ext>
              </c:extLst>
            </c:dLbl>
            <c:dLbl>
              <c:idx val="11"/>
              <c:tx>
                <c:rich>
                  <a:bodyPr/>
                  <a:lstStyle/>
                  <a:p>
                    <a:fld id="{0B46D2A6-8637-43E8-AE48-866F8B73A6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3AB-45F2-BF7B-E1FB2BC26112}"/>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'Austerity &amp; EG'!$A$25:$A$43</c:f>
              <c:strCache>
                <c:ptCount val="12"/>
                <c:pt idx="0">
                  <c:v>FY10</c:v>
                </c:pt>
                <c:pt idx="1">
                  <c:v>FY11</c:v>
                </c:pt>
                <c:pt idx="2">
                  <c:v>FY12</c:v>
                </c:pt>
                <c:pt idx="3">
                  <c:v>FY13</c:v>
                </c:pt>
                <c:pt idx="4">
                  <c:v>FY14</c:v>
                </c:pt>
                <c:pt idx="5">
                  <c:v>FY15</c:v>
                </c:pt>
                <c:pt idx="6">
                  <c:v>FY16</c:v>
                </c:pt>
                <c:pt idx="7">
                  <c:v>FY17</c:v>
                </c:pt>
                <c:pt idx="8">
                  <c:v>FY18</c:v>
                </c:pt>
                <c:pt idx="9">
                  <c:v>FY19</c:v>
                </c:pt>
                <c:pt idx="10">
                  <c:v>FY20</c:v>
                </c:pt>
                <c:pt idx="11">
                  <c:v>FY21(P)</c:v>
                </c:pt>
              </c:strCache>
            </c:strRef>
          </c:cat>
          <c:val>
            <c:numRef>
              <c:f>'Austerity &amp; EG'!$B$25:$B$43</c:f>
              <c:numCache>
                <c:formatCode>_("$"* #,##0.0_);_("$"* \(#,##0.0\);_("$"* "-"?_);_(@_)</c:formatCode>
                <c:ptCount val="12"/>
                <c:pt idx="0">
                  <c:v>16.298978000000002</c:v>
                </c:pt>
                <c:pt idx="1">
                  <c:v>17.276057999999999</c:v>
                </c:pt>
                <c:pt idx="2">
                  <c:v>21.173639999999999</c:v>
                </c:pt>
                <c:pt idx="3">
                  <c:v>26.136960999999999</c:v>
                </c:pt>
                <c:pt idx="4">
                  <c:v>34.988384000000003</c:v>
                </c:pt>
                <c:pt idx="5">
                  <c:v>32.662945999999998</c:v>
                </c:pt>
                <c:pt idx="6">
                  <c:v>30.015934000000001</c:v>
                </c:pt>
                <c:pt idx="7">
                  <c:v>27.943642000000001</c:v>
                </c:pt>
                <c:pt idx="8">
                  <c:v>27.368078000000001</c:v>
                </c:pt>
                <c:pt idx="9">
                  <c:v>29.046773000000002</c:v>
                </c:pt>
                <c:pt idx="10">
                  <c:v>28.763731</c:v>
                </c:pt>
                <c:pt idx="11">
                  <c:v>28.902356098398968</c:v>
                </c:pt>
              </c:numCache>
            </c:numRef>
          </c:val>
          <c:extLst>
            <c:ext xmlns:c15="http://schemas.microsoft.com/office/drawing/2012/chart" uri="{02D57815-91ED-43cb-92C2-25804820EDAC}">
              <c15:datalabelsRange>
                <c15:f>'Austerity &amp; EG'!$D$25:$D$43</c15:f>
                <c15:dlblRangeCache>
                  <c:ptCount val="12"/>
                  <c:pt idx="0">
                    <c:v> $(5.6)</c:v>
                  </c:pt>
                  <c:pt idx="1">
                    <c:v> $1.0 </c:v>
                  </c:pt>
                  <c:pt idx="2">
                    <c:v> $3.9 </c:v>
                  </c:pt>
                  <c:pt idx="3">
                    <c:v> $5.0 </c:v>
                  </c:pt>
                  <c:pt idx="4">
                    <c:v> $8.9 </c:v>
                  </c:pt>
                  <c:pt idx="5">
                    <c:v> $(2.3)</c:v>
                  </c:pt>
                  <c:pt idx="6">
                    <c:v> $(2.6)</c:v>
                  </c:pt>
                  <c:pt idx="7">
                    <c:v> $(2.1)</c:v>
                  </c:pt>
                  <c:pt idx="8">
                    <c:v> $(0.6)</c:v>
                  </c:pt>
                  <c:pt idx="9">
                    <c:v> $1.7 </c:v>
                  </c:pt>
                  <c:pt idx="10">
                    <c:v> $(0.3)</c:v>
                  </c:pt>
                  <c:pt idx="11">
                    <c:v> $0.1 </c:v>
                  </c:pt>
                </c15:dlblRangeCache>
              </c15:datalabelsRange>
            </c:ext>
            <c:ext xmlns:c16="http://schemas.microsoft.com/office/drawing/2014/chart" uri="{C3380CC4-5D6E-409C-BE32-E72D297353CC}">
              <c16:uniqueId val="{0000000E-C3AB-45F2-BF7B-E1FB2BC26112}"/>
            </c:ext>
          </c:extLst>
        </c:ser>
        <c:dLbls>
          <c:showLegendKey val="0"/>
          <c:showVal val="0"/>
          <c:showCatName val="0"/>
          <c:showSerName val="0"/>
          <c:showPercent val="0"/>
          <c:showBubbleSize val="0"/>
        </c:dLbls>
        <c:gapWidth val="50"/>
        <c:axId val="224831376"/>
        <c:axId val="224829696"/>
      </c:barChart>
      <c:catAx>
        <c:axId val="224831376"/>
        <c:scaling>
          <c:orientation val="minMax"/>
        </c:scaling>
        <c:delete val="0"/>
        <c:axPos val="b"/>
        <c:numFmt formatCode="General" sourceLinked="1"/>
        <c:majorTickMark val="none"/>
        <c:minorTickMark val="none"/>
        <c:tickLblPos val="nextTo"/>
        <c:crossAx val="224829696"/>
        <c:crosses val="autoZero"/>
        <c:auto val="1"/>
        <c:lblAlgn val="ctr"/>
        <c:lblOffset val="100"/>
        <c:noMultiLvlLbl val="0"/>
      </c:catAx>
      <c:valAx>
        <c:axId val="224829696"/>
        <c:scaling>
          <c:orientation val="minMax"/>
        </c:scaling>
        <c:delete val="0"/>
        <c:axPos val="l"/>
        <c:majorGridlines/>
        <c:numFmt formatCode="_(&quot;$&quot;* #,##0.0_);_(&quot;$&quot;* \(#,##0.0\);_(&quot;$&quot;* &quot;-&quot;?_);_(@_)" sourceLinked="1"/>
        <c:majorTickMark val="none"/>
        <c:minorTickMark val="none"/>
        <c:tickLblPos val="nextTo"/>
        <c:crossAx val="22483137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Comparison of Expenditure Allocation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'Exp Charts'!$A$16</c:f>
              <c:strCache>
                <c:ptCount val="1"/>
                <c:pt idx="0">
                  <c:v>Instruction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Charts'!$B$16:$G$16</c:f>
              <c:numCache>
                <c:formatCode>0%</c:formatCode>
                <c:ptCount val="5"/>
                <c:pt idx="0">
                  <c:v>0.69337789506730707</c:v>
                </c:pt>
                <c:pt idx="1">
                  <c:v>0.68522691016490311</c:v>
                </c:pt>
                <c:pt idx="2">
                  <c:v>0.68236805434114334</c:v>
                </c:pt>
                <c:pt idx="3">
                  <c:v>0.65864420971112192</c:v>
                </c:pt>
                <c:pt idx="4">
                  <c:v>0.65417754426219632</c:v>
                </c:pt>
              </c:numCache>
            </c:numRef>
          </c:val>
          <c:extLst>
            <c:ext xmlns:c16="http://schemas.microsoft.com/office/drawing/2014/chart" uri="{C3380CC4-5D6E-409C-BE32-E72D297353CC}">
              <c16:uniqueId val="{00000000-5E11-45C5-8EAD-AFB25BB48B71}"/>
            </c:ext>
          </c:extLst>
        </c:ser>
        <c:ser>
          <c:idx val="1"/>
          <c:order val="1"/>
          <c:tx>
            <c:strRef>
              <c:f>'Exp Charts'!$A$17</c:f>
              <c:strCache>
                <c:ptCount val="1"/>
                <c:pt idx="0">
                  <c:v>Pupil Services</c:v>
                </c:pt>
              </c:strCache>
            </c:strRef>
          </c:tx>
          <c:spPr>
            <a:solidFill>
              <a:schemeClr val="accent2"/>
            </a:solidFill>
            <a:ln>
              <a:noFill/>
            </a:ln>
            <a:effectLst/>
          </c:spPr>
          <c:invertIfNegative val="0"/>
          <c:dLbls>
            <c:dLbl>
              <c:idx val="0"/>
              <c:layout>
                <c:manualLayout>
                  <c:x val="-6.7584483264887543E-2"/>
                  <c:y val="4.7961630695443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11-45C5-8EAD-AFB25BB48B71}"/>
                </c:ext>
              </c:extLst>
            </c:dLbl>
            <c:dLbl>
              <c:idx val="1"/>
              <c:layout>
                <c:manualLayout>
                  <c:x val="-6.908636067077395E-2"/>
                  <c:y val="3.3573141486810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11-45C5-8EAD-AFB25BB48B71}"/>
                </c:ext>
              </c:extLst>
            </c:dLbl>
            <c:dLbl>
              <c:idx val="2"/>
              <c:layout>
                <c:manualLayout>
                  <c:x val="-6.6554810306379497E-2"/>
                  <c:y val="2.3980815347721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11-45C5-8EAD-AFB25BB48B71}"/>
                </c:ext>
              </c:extLst>
            </c:dLbl>
            <c:dLbl>
              <c:idx val="3"/>
              <c:layout>
                <c:manualLayout>
                  <c:x val="-6.0075096235455587E-2"/>
                  <c:y val="1.1990407673860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11-45C5-8EAD-AFB25BB48B71}"/>
                </c:ext>
              </c:extLst>
            </c:dLbl>
            <c:dLbl>
              <c:idx val="4"/>
              <c:layout>
                <c:manualLayout>
                  <c:x val="-6.2059111766050438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11-45C5-8EAD-AFB25BB48B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Charts'!$B$17:$G$17</c:f>
              <c:numCache>
                <c:formatCode>0%</c:formatCode>
                <c:ptCount val="5"/>
                <c:pt idx="0">
                  <c:v>3.4794636002138613E-2</c:v>
                </c:pt>
                <c:pt idx="1">
                  <c:v>3.7584938307037685E-2</c:v>
                </c:pt>
                <c:pt idx="2">
                  <c:v>3.997826706217094E-2</c:v>
                </c:pt>
                <c:pt idx="3">
                  <c:v>4.2671230079687407E-2</c:v>
                </c:pt>
                <c:pt idx="4">
                  <c:v>4.2953207319699246E-2</c:v>
                </c:pt>
              </c:numCache>
            </c:numRef>
          </c:val>
          <c:extLst>
            <c:ext xmlns:c16="http://schemas.microsoft.com/office/drawing/2014/chart" uri="{C3380CC4-5D6E-409C-BE32-E72D297353CC}">
              <c16:uniqueId val="{00000006-5E11-45C5-8EAD-AFB25BB48B71}"/>
            </c:ext>
          </c:extLst>
        </c:ser>
        <c:ser>
          <c:idx val="2"/>
          <c:order val="2"/>
          <c:tx>
            <c:strRef>
              <c:f>'Exp Charts'!$A$18</c:f>
              <c:strCache>
                <c:ptCount val="1"/>
                <c:pt idx="0">
                  <c:v>Improvement &amp; Media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Charts'!$B$18:$G$18</c:f>
              <c:numCache>
                <c:formatCode>0%</c:formatCode>
                <c:ptCount val="5"/>
                <c:pt idx="0">
                  <c:v>5.9275872581642207E-2</c:v>
                </c:pt>
                <c:pt idx="1">
                  <c:v>5.9350353464331033E-2</c:v>
                </c:pt>
                <c:pt idx="2">
                  <c:v>6.42771433505019E-2</c:v>
                </c:pt>
                <c:pt idx="3">
                  <c:v>5.564241845233163E-2</c:v>
                </c:pt>
                <c:pt idx="4">
                  <c:v>5.4411029375613505E-2</c:v>
                </c:pt>
              </c:numCache>
            </c:numRef>
          </c:val>
          <c:extLst>
            <c:ext xmlns:c16="http://schemas.microsoft.com/office/drawing/2014/chart" uri="{C3380CC4-5D6E-409C-BE32-E72D297353CC}">
              <c16:uniqueId val="{00000007-5E11-45C5-8EAD-AFB25BB48B71}"/>
            </c:ext>
          </c:extLst>
        </c:ser>
        <c:ser>
          <c:idx val="3"/>
          <c:order val="3"/>
          <c:tx>
            <c:strRef>
              <c:f>'Exp Charts'!$A$19</c:f>
              <c:strCache>
                <c:ptCount val="1"/>
                <c:pt idx="0">
                  <c:v>General, Business, Central</c:v>
                </c:pt>
              </c:strCache>
            </c:strRef>
          </c:tx>
          <c:spPr>
            <a:solidFill>
              <a:schemeClr val="accent4"/>
            </a:solidFill>
            <a:ln>
              <a:noFill/>
            </a:ln>
            <a:effectLst/>
          </c:spPr>
          <c:invertIfNegative val="0"/>
          <c:dLbls>
            <c:dLbl>
              <c:idx val="0"/>
              <c:layout>
                <c:manualLayout>
                  <c:x val="6.6082605859001151E-2"/>
                  <c:y val="3.117505995203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11-45C5-8EAD-AFB25BB48B71}"/>
                </c:ext>
              </c:extLst>
            </c:dLbl>
            <c:dLbl>
              <c:idx val="1"/>
              <c:layout>
                <c:manualLayout>
                  <c:x val="7.0588238076660315E-2"/>
                  <c:y val="1.1990407673860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11-45C5-8EAD-AFB25BB48B71}"/>
                </c:ext>
              </c:extLst>
            </c:dLbl>
            <c:dLbl>
              <c:idx val="2"/>
              <c:layout>
                <c:manualLayout>
                  <c:x val="6.910114292870588E-2"/>
                  <c:y val="1.4388489208633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11-45C5-8EAD-AFB25BB48B71}"/>
                </c:ext>
              </c:extLst>
            </c:dLbl>
            <c:dLbl>
              <c:idx val="3"/>
              <c:layout>
                <c:manualLayout>
                  <c:x val="6.9086360670773922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11-45C5-8EAD-AFB25BB48B71}"/>
                </c:ext>
              </c:extLst>
            </c:dLbl>
            <c:dLbl>
              <c:idx val="4"/>
              <c:layout>
                <c:manualLayout>
                  <c:x val="7.2641079800186331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E11-45C5-8EAD-AFB25BB48B71}"/>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Charts'!$B$19:$G$19</c:f>
              <c:numCache>
                <c:formatCode>0%</c:formatCode>
                <c:ptCount val="5"/>
                <c:pt idx="0">
                  <c:v>2.229759336543442E-2</c:v>
                </c:pt>
                <c:pt idx="1">
                  <c:v>2.0265464364853547E-2</c:v>
                </c:pt>
                <c:pt idx="2">
                  <c:v>1.9285782633226976E-2</c:v>
                </c:pt>
                <c:pt idx="3">
                  <c:v>3.9572354125103508E-2</c:v>
                </c:pt>
                <c:pt idx="4">
                  <c:v>4.4220428934853007E-2</c:v>
                </c:pt>
              </c:numCache>
            </c:numRef>
          </c:val>
          <c:extLst>
            <c:ext xmlns:c16="http://schemas.microsoft.com/office/drawing/2014/chart" uri="{C3380CC4-5D6E-409C-BE32-E72D297353CC}">
              <c16:uniqueId val="{0000000D-5E11-45C5-8EAD-AFB25BB48B71}"/>
            </c:ext>
          </c:extLst>
        </c:ser>
        <c:ser>
          <c:idx val="4"/>
          <c:order val="4"/>
          <c:tx>
            <c:strRef>
              <c:f>'Exp Charts'!$A$20</c:f>
              <c:strCache>
                <c:ptCount val="1"/>
                <c:pt idx="0">
                  <c:v>School Admin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Charts'!$B$20:$G$20</c:f>
              <c:numCache>
                <c:formatCode>0%</c:formatCode>
                <c:ptCount val="5"/>
                <c:pt idx="0">
                  <c:v>6.6233166853405995E-2</c:v>
                </c:pt>
                <c:pt idx="1">
                  <c:v>6.7579652653453962E-2</c:v>
                </c:pt>
                <c:pt idx="2">
                  <c:v>6.3977985501842791E-2</c:v>
                </c:pt>
                <c:pt idx="3">
                  <c:v>6.7544115319653042E-2</c:v>
                </c:pt>
                <c:pt idx="4">
                  <c:v>6.7957240722281015E-2</c:v>
                </c:pt>
              </c:numCache>
            </c:numRef>
          </c:val>
          <c:extLst>
            <c:ext xmlns:c16="http://schemas.microsoft.com/office/drawing/2014/chart" uri="{C3380CC4-5D6E-409C-BE32-E72D297353CC}">
              <c16:uniqueId val="{0000000E-5E11-45C5-8EAD-AFB25BB48B71}"/>
            </c:ext>
          </c:extLst>
        </c:ser>
        <c:ser>
          <c:idx val="5"/>
          <c:order val="5"/>
          <c:tx>
            <c:strRef>
              <c:f>'Exp Charts'!$A$21</c:f>
              <c:strCache>
                <c:ptCount val="1"/>
                <c:pt idx="0">
                  <c:v>Transportation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Charts'!$B$21:$G$21</c:f>
              <c:numCache>
                <c:formatCode>0%</c:formatCode>
                <c:ptCount val="5"/>
                <c:pt idx="0">
                  <c:v>5.4437080034157925E-2</c:v>
                </c:pt>
                <c:pt idx="1">
                  <c:v>5.6667040534505934E-2</c:v>
                </c:pt>
                <c:pt idx="2">
                  <c:v>6.1996064754476082E-2</c:v>
                </c:pt>
                <c:pt idx="3">
                  <c:v>5.4313798791880336E-2</c:v>
                </c:pt>
                <c:pt idx="4">
                  <c:v>5.5121995891200412E-2</c:v>
                </c:pt>
              </c:numCache>
            </c:numRef>
          </c:val>
          <c:extLst>
            <c:ext xmlns:c16="http://schemas.microsoft.com/office/drawing/2014/chart" uri="{C3380CC4-5D6E-409C-BE32-E72D297353CC}">
              <c16:uniqueId val="{0000000F-5E11-45C5-8EAD-AFB25BB48B71}"/>
            </c:ext>
          </c:extLst>
        </c:ser>
        <c:ser>
          <c:idx val="6"/>
          <c:order val="6"/>
          <c:tx>
            <c:strRef>
              <c:f>'Exp Charts'!$A$22</c:f>
              <c:strCache>
                <c:ptCount val="1"/>
                <c:pt idx="0">
                  <c:v>Maintenance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Charts'!$B$22:$G$22</c:f>
              <c:numCache>
                <c:formatCode>0%</c:formatCode>
                <c:ptCount val="5"/>
                <c:pt idx="0">
                  <c:v>6.9583756095913857E-2</c:v>
                </c:pt>
                <c:pt idx="1">
                  <c:v>7.3325640510914683E-2</c:v>
                </c:pt>
                <c:pt idx="2">
                  <c:v>6.8116702356637956E-2</c:v>
                </c:pt>
                <c:pt idx="3">
                  <c:v>8.1611873520222269E-2</c:v>
                </c:pt>
                <c:pt idx="4">
                  <c:v>8.1158553494156446E-2</c:v>
                </c:pt>
              </c:numCache>
            </c:numRef>
          </c:val>
          <c:extLst>
            <c:ext xmlns:c16="http://schemas.microsoft.com/office/drawing/2014/chart" uri="{C3380CC4-5D6E-409C-BE32-E72D297353CC}">
              <c16:uniqueId val="{00000010-5E11-45C5-8EAD-AFB25BB48B71}"/>
            </c:ext>
          </c:extLst>
        </c:ser>
        <c:dLbls>
          <c:showLegendKey val="0"/>
          <c:showVal val="0"/>
          <c:showCatName val="0"/>
          <c:showSerName val="0"/>
          <c:showPercent val="0"/>
          <c:showBubbleSize val="0"/>
        </c:dLbls>
        <c:gapWidth val="150"/>
        <c:overlap val="100"/>
        <c:axId val="226992560"/>
        <c:axId val="226993120"/>
      </c:barChart>
      <c:catAx>
        <c:axId val="22699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993120"/>
        <c:crosses val="autoZero"/>
        <c:auto val="1"/>
        <c:lblAlgn val="ctr"/>
        <c:lblOffset val="100"/>
        <c:noMultiLvlLbl val="0"/>
      </c:catAx>
      <c:valAx>
        <c:axId val="2269931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99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ofPieChart>
        <c:ofPieType val="bar"/>
        <c:varyColors val="1"/>
        <c:ser>
          <c:idx val="0"/>
          <c:order val="0"/>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9CEA-448C-A6D7-4DD2D083E637}"/>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3-9CEA-448C-A6D7-4DD2D083E637}"/>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9CEA-448C-A6D7-4DD2D083E637}"/>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9CEA-448C-A6D7-4DD2D083E637}"/>
              </c:ext>
            </c:extLst>
          </c:dPt>
          <c:dPt>
            <c:idx val="4"/>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9-9CEA-448C-A6D7-4DD2D083E637}"/>
              </c:ext>
            </c:extLst>
          </c:dPt>
          <c:dLbls>
            <c:dLbl>
              <c:idx val="0"/>
              <c:layout>
                <c:manualLayout>
                  <c:x val="-2.177919249455706E-4"/>
                  <c:y val="5.914383202099737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EA-448C-A6D7-4DD2D083E637}"/>
                </c:ext>
              </c:extLst>
            </c:dLbl>
            <c:dLbl>
              <c:idx val="1"/>
              <c:layout>
                <c:manualLayout>
                  <c:x val="-1.8104492257616733E-2"/>
                  <c:y val="-6.654829396325459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EA-448C-A6D7-4DD2D083E637}"/>
                </c:ext>
              </c:extLst>
            </c:dLbl>
            <c:dLbl>
              <c:idx val="2"/>
              <c:layout>
                <c:manualLayout>
                  <c:x val="-0.13332439828000223"/>
                  <c:y val="-1.7965879265091863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EA-448C-A6D7-4DD2D083E637}"/>
                </c:ext>
              </c:extLst>
            </c:dLbl>
            <c:dLbl>
              <c:idx val="3"/>
              <c:layout>
                <c:manualLayout>
                  <c:x val="-0.13332439828000223"/>
                  <c:y val="-1.879055118110230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CEA-448C-A6D7-4DD2D083E637}"/>
                </c:ext>
              </c:extLst>
            </c:dLbl>
            <c:dLbl>
              <c:idx val="4"/>
              <c:layout>
                <c:manualLayout>
                  <c:x val="-0.21734820381494865"/>
                  <c:y val="-0.09"/>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CEA-448C-A6D7-4DD2D083E63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Sheet2!$B$5:$B$8</c:f>
              <c:strCache>
                <c:ptCount val="4"/>
                <c:pt idx="0">
                  <c:v>Not at all Effective</c:v>
                </c:pt>
                <c:pt idx="1">
                  <c:v>Slightly Effective</c:v>
                </c:pt>
                <c:pt idx="2">
                  <c:v>Moderately Effective</c:v>
                </c:pt>
                <c:pt idx="3">
                  <c:v>Very Effective</c:v>
                </c:pt>
              </c:strCache>
            </c:strRef>
          </c:cat>
          <c:val>
            <c:numRef>
              <c:f>Sheet2!$C$5:$C$8</c:f>
              <c:numCache>
                <c:formatCode>0%</c:formatCode>
                <c:ptCount val="4"/>
                <c:pt idx="0">
                  <c:v>0.01</c:v>
                </c:pt>
                <c:pt idx="1">
                  <c:v>0.06</c:v>
                </c:pt>
                <c:pt idx="2">
                  <c:v>0.28000000000000003</c:v>
                </c:pt>
                <c:pt idx="3">
                  <c:v>0.65</c:v>
                </c:pt>
              </c:numCache>
            </c:numRef>
          </c:val>
          <c:extLst>
            <c:ext xmlns:c16="http://schemas.microsoft.com/office/drawing/2014/chart" uri="{C3380CC4-5D6E-409C-BE32-E72D297353CC}">
              <c16:uniqueId val="{0000000A-9CEA-448C-A6D7-4DD2D083E637}"/>
            </c:ext>
          </c:extLst>
        </c:ser>
        <c:dLbls>
          <c:dLblPos val="inEnd"/>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What if...PCSD $213,000 NDPS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27-4C17-B9A5-4C178F6254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27-4C17-B9A5-4C178F625449}"/>
              </c:ext>
            </c:extLst>
          </c:dPt>
          <c:dPt>
            <c:idx val="2"/>
            <c:bubble3D val="0"/>
            <c:spPr>
              <a:noFill/>
              <a:ln w="19050">
                <a:solidFill>
                  <a:schemeClr val="lt1"/>
                </a:solidFill>
              </a:ln>
              <a:effectLst/>
            </c:spPr>
            <c:extLst>
              <c:ext xmlns:c16="http://schemas.microsoft.com/office/drawing/2014/chart" uri="{C3380CC4-5D6E-409C-BE32-E72D297353CC}">
                <c16:uniqueId val="{00000005-F427-4C17-B9A5-4C178F625449}"/>
              </c:ext>
            </c:extLst>
          </c:dPt>
          <c:dLbls>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65000"/>
                        </a:schemeClr>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F427-4C17-B9A5-4C178F62544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'NEW Summary'!$AF$79:$AF$81</c:f>
              <c:strCache>
                <c:ptCount val="2"/>
                <c:pt idx="0">
                  <c:v>Residential, net</c:v>
                </c:pt>
                <c:pt idx="1">
                  <c:v>Non-Residential, net</c:v>
                </c:pt>
              </c:strCache>
            </c:strRef>
          </c:cat>
          <c:val>
            <c:numRef>
              <c:f>'NEW Summary'!$AG$79:$AG$81</c:f>
              <c:numCache>
                <c:formatCode>_(* #,##0_);_(* \(#,##0\);_(* "-"??_);_(@_)</c:formatCode>
                <c:ptCount val="3"/>
                <c:pt idx="0">
                  <c:v>130057.50433950362</c:v>
                </c:pt>
                <c:pt idx="1">
                  <c:v>26689.74610172135</c:v>
                </c:pt>
                <c:pt idx="2">
                  <c:v>55146.165777046524</c:v>
                </c:pt>
              </c:numCache>
            </c:numRef>
          </c:val>
          <c:extLst>
            <c:ext xmlns:c16="http://schemas.microsoft.com/office/drawing/2014/chart" uri="{C3380CC4-5D6E-409C-BE32-E72D297353CC}">
              <c16:uniqueId val="{00000006-F427-4C17-B9A5-4C178F625449}"/>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'Birth-Population'!$K$19</c:f>
              <c:strCache>
                <c:ptCount val="1"/>
                <c:pt idx="0">
                  <c:v>Population</c:v>
                </c:pt>
              </c:strCache>
            </c:strRef>
          </c:tx>
          <c:marker>
            <c:symbol val="none"/>
          </c:marker>
          <c:cat>
            <c:strRef>
              <c:f>'Birth-Population'!$J$20:$J$29</c:f>
              <c:strCache>
                <c:ptCount val="10"/>
                <c:pt idx="0">
                  <c:v>FY2012</c:v>
                </c:pt>
                <c:pt idx="1">
                  <c:v>FY2013</c:v>
                </c:pt>
                <c:pt idx="2">
                  <c:v>FY2014</c:v>
                </c:pt>
                <c:pt idx="3">
                  <c:v>FY2015</c:v>
                </c:pt>
                <c:pt idx="4">
                  <c:v>FY2016</c:v>
                </c:pt>
                <c:pt idx="5">
                  <c:v>FY2017</c:v>
                </c:pt>
                <c:pt idx="6">
                  <c:v>FY2018</c:v>
                </c:pt>
                <c:pt idx="7">
                  <c:v>FY2019</c:v>
                </c:pt>
                <c:pt idx="8">
                  <c:v>FY2020 (P)</c:v>
                </c:pt>
                <c:pt idx="9">
                  <c:v>FY2021 (P)</c:v>
                </c:pt>
              </c:strCache>
            </c:strRef>
          </c:cat>
          <c:val>
            <c:numRef>
              <c:f>'Birth-Population'!$K$20:$K$29</c:f>
              <c:numCache>
                <c:formatCode>_(* #,##0_);_(* \(#,##0\);_(* "-"_);_(@_)</c:formatCode>
                <c:ptCount val="10"/>
                <c:pt idx="0">
                  <c:v>143542</c:v>
                </c:pt>
                <c:pt idx="1">
                  <c:v>144800</c:v>
                </c:pt>
                <c:pt idx="2">
                  <c:v>146950</c:v>
                </c:pt>
                <c:pt idx="3">
                  <c:v>148987</c:v>
                </c:pt>
                <c:pt idx="4">
                  <c:v>152238</c:v>
                </c:pt>
                <c:pt idx="5">
                  <c:v>155825</c:v>
                </c:pt>
                <c:pt idx="6">
                  <c:v>159445</c:v>
                </c:pt>
                <c:pt idx="7">
                  <c:v>164044</c:v>
                </c:pt>
                <c:pt idx="8">
                  <c:v>169622</c:v>
                </c:pt>
                <c:pt idx="9">
                  <c:v>175200</c:v>
                </c:pt>
              </c:numCache>
            </c:numRef>
          </c:val>
          <c:smooth val="0"/>
          <c:extLst>
            <c:ext xmlns:c16="http://schemas.microsoft.com/office/drawing/2014/chart" uri="{C3380CC4-5D6E-409C-BE32-E72D297353CC}">
              <c16:uniqueId val="{00000000-7CB2-4792-A2A7-E7CA54181E8C}"/>
            </c:ext>
          </c:extLst>
        </c:ser>
        <c:dLbls>
          <c:showLegendKey val="0"/>
          <c:showVal val="0"/>
          <c:showCatName val="0"/>
          <c:showSerName val="0"/>
          <c:showPercent val="0"/>
          <c:showBubbleSize val="0"/>
        </c:dLbls>
        <c:smooth val="0"/>
        <c:axId val="495693936"/>
        <c:axId val="495694496"/>
      </c:lineChart>
      <c:catAx>
        <c:axId val="495693936"/>
        <c:scaling>
          <c:orientation val="minMax"/>
        </c:scaling>
        <c:delete val="0"/>
        <c:axPos val="b"/>
        <c:numFmt formatCode="General" sourceLinked="0"/>
        <c:majorTickMark val="out"/>
        <c:minorTickMark val="none"/>
        <c:tickLblPos val="nextTo"/>
        <c:crossAx val="495694496"/>
        <c:crosses val="autoZero"/>
        <c:auto val="1"/>
        <c:lblAlgn val="ctr"/>
        <c:lblOffset val="100"/>
        <c:noMultiLvlLbl val="0"/>
      </c:catAx>
      <c:valAx>
        <c:axId val="495694496"/>
        <c:scaling>
          <c:orientation val="minMax"/>
          <c:min val="130000"/>
        </c:scaling>
        <c:delete val="0"/>
        <c:axPos val="l"/>
        <c:majorGridlines/>
        <c:numFmt formatCode="_(* #,##0_);_(* \(#,##0\);_(* &quot;-&quot;_);_(@_)" sourceLinked="1"/>
        <c:majorTickMark val="out"/>
        <c:minorTickMark val="none"/>
        <c:tickLblPos val="nextTo"/>
        <c:crossAx val="4956939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Population Growth</a:t>
            </a:r>
          </a:p>
        </c:rich>
      </c:tx>
      <c:overlay val="0"/>
    </c:title>
    <c:autoTitleDeleted val="0"/>
    <c:plotArea>
      <c:layout/>
      <c:lineChart>
        <c:grouping val="standard"/>
        <c:varyColors val="0"/>
        <c:ser>
          <c:idx val="0"/>
          <c:order val="0"/>
          <c:tx>
            <c:strRef>
              <c:f>'Birth-Population'!$K$38</c:f>
              <c:strCache>
                <c:ptCount val="1"/>
                <c:pt idx="0">
                  <c:v>Population Growth</c:v>
                </c:pt>
              </c:strCache>
            </c:strRef>
          </c:tx>
          <c:marker>
            <c:symbol val="none"/>
          </c:marker>
          <c:cat>
            <c:strRef>
              <c:f>'Birth-Population'!$J$39:$J$47</c:f>
              <c:strCache>
                <c:ptCount val="9"/>
                <c:pt idx="0">
                  <c:v>FY2012</c:v>
                </c:pt>
                <c:pt idx="1">
                  <c:v>FY2013</c:v>
                </c:pt>
                <c:pt idx="2">
                  <c:v>FY2014</c:v>
                </c:pt>
                <c:pt idx="3">
                  <c:v>FY2015</c:v>
                </c:pt>
                <c:pt idx="4">
                  <c:v>FY2016</c:v>
                </c:pt>
                <c:pt idx="5">
                  <c:v>FY2017</c:v>
                </c:pt>
                <c:pt idx="6">
                  <c:v>FY2018</c:v>
                </c:pt>
                <c:pt idx="7">
                  <c:v>FY2019</c:v>
                </c:pt>
                <c:pt idx="8">
                  <c:v>FY2020 (P)</c:v>
                </c:pt>
              </c:strCache>
            </c:strRef>
          </c:cat>
          <c:val>
            <c:numRef>
              <c:f>'Birth-Population'!$K$39:$K$47</c:f>
              <c:numCache>
                <c:formatCode>0.0%</c:formatCode>
                <c:ptCount val="9"/>
                <c:pt idx="0">
                  <c:v>5.6115622000686557E-3</c:v>
                </c:pt>
                <c:pt idx="1">
                  <c:v>8.7639854537347947E-3</c:v>
                </c:pt>
                <c:pt idx="2">
                  <c:v>1.4848066298342542E-2</c:v>
                </c:pt>
                <c:pt idx="3">
                  <c:v>1.3861857774753317E-2</c:v>
                </c:pt>
                <c:pt idx="4">
                  <c:v>2.182069576540235E-2</c:v>
                </c:pt>
                <c:pt idx="5">
                  <c:v>2.3561791405562343E-2</c:v>
                </c:pt>
                <c:pt idx="6">
                  <c:v>2.3231188833627466E-2</c:v>
                </c:pt>
                <c:pt idx="7">
                  <c:v>2.8843801937972341E-2</c:v>
                </c:pt>
                <c:pt idx="8">
                  <c:v>3.400307234644364E-2</c:v>
                </c:pt>
              </c:numCache>
            </c:numRef>
          </c:val>
          <c:smooth val="0"/>
          <c:extLst>
            <c:ext xmlns:c16="http://schemas.microsoft.com/office/drawing/2014/chart" uri="{C3380CC4-5D6E-409C-BE32-E72D297353CC}">
              <c16:uniqueId val="{00000000-5307-4DC9-8FCF-9B79BF08D64A}"/>
            </c:ext>
          </c:extLst>
        </c:ser>
        <c:dLbls>
          <c:showLegendKey val="0"/>
          <c:showVal val="0"/>
          <c:showCatName val="0"/>
          <c:showSerName val="0"/>
          <c:showPercent val="0"/>
          <c:showBubbleSize val="0"/>
        </c:dLbls>
        <c:smooth val="0"/>
        <c:axId val="731824304"/>
        <c:axId val="731824864"/>
      </c:lineChart>
      <c:catAx>
        <c:axId val="731824304"/>
        <c:scaling>
          <c:orientation val="minMax"/>
        </c:scaling>
        <c:delete val="0"/>
        <c:axPos val="b"/>
        <c:numFmt formatCode="General" sourceLinked="0"/>
        <c:majorTickMark val="out"/>
        <c:minorTickMark val="none"/>
        <c:tickLblPos val="nextTo"/>
        <c:crossAx val="731824864"/>
        <c:crosses val="autoZero"/>
        <c:auto val="1"/>
        <c:lblAlgn val="ctr"/>
        <c:lblOffset val="100"/>
        <c:noMultiLvlLbl val="0"/>
      </c:catAx>
      <c:valAx>
        <c:axId val="731824864"/>
        <c:scaling>
          <c:orientation val="minMax"/>
        </c:scaling>
        <c:delete val="0"/>
        <c:axPos val="l"/>
        <c:majorGridlines/>
        <c:numFmt formatCode="0.0%" sourceLinked="1"/>
        <c:majorTickMark val="out"/>
        <c:minorTickMark val="none"/>
        <c:tickLblPos val="nextTo"/>
        <c:crossAx val="73182430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ESEP</a:t>
            </a:r>
            <a:r>
              <a:rPr lang="en-US" baseline="0"/>
              <a:t> % of Total FTE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Summary!$A$10</c:f>
              <c:strCache>
                <c:ptCount val="1"/>
                <c:pt idx="0">
                  <c:v>PCSD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Summary!$B$9:$H$9</c:f>
              <c:strCache>
                <c:ptCount val="7"/>
                <c:pt idx="0">
                  <c:v>FY2014</c:v>
                </c:pt>
                <c:pt idx="1">
                  <c:v>FY2015</c:v>
                </c:pt>
                <c:pt idx="2">
                  <c:v>FY2016</c:v>
                </c:pt>
                <c:pt idx="3">
                  <c:v>FY2017</c:v>
                </c:pt>
                <c:pt idx="4">
                  <c:v>FY2018</c:v>
                </c:pt>
                <c:pt idx="5">
                  <c:v>FY2019</c:v>
                </c:pt>
                <c:pt idx="6">
                  <c:v>FY2020</c:v>
                </c:pt>
              </c:strCache>
            </c:strRef>
          </c:cat>
          <c:val>
            <c:numRef>
              <c:f>Summary!$B$10:$H$10</c:f>
              <c:numCache>
                <c:formatCode>0.0%</c:formatCode>
                <c:ptCount val="7"/>
                <c:pt idx="0">
                  <c:v>0.11324470704086657</c:v>
                </c:pt>
                <c:pt idx="1">
                  <c:v>0.12029626509407469</c:v>
                </c:pt>
                <c:pt idx="2">
                  <c:v>0.12666270991167125</c:v>
                </c:pt>
                <c:pt idx="3">
                  <c:v>0.13398580191605211</c:v>
                </c:pt>
                <c:pt idx="4">
                  <c:v>0.14052676295666949</c:v>
                </c:pt>
                <c:pt idx="5">
                  <c:v>0.14428275816033642</c:v>
                </c:pt>
                <c:pt idx="6">
                  <c:v>0.14795383001049317</c:v>
                </c:pt>
              </c:numCache>
            </c:numRef>
          </c:val>
          <c:smooth val="0"/>
          <c:extLst>
            <c:ext xmlns:c16="http://schemas.microsoft.com/office/drawing/2014/chart" uri="{C3380CC4-5D6E-409C-BE32-E72D297353CC}">
              <c16:uniqueId val="{00000000-4EE8-4E04-9BB4-5AD683FBABE6}"/>
            </c:ext>
          </c:extLst>
        </c:ser>
        <c:ser>
          <c:idx val="1"/>
          <c:order val="1"/>
          <c:tx>
            <c:strRef>
              <c:f>Summary!$A$11</c:f>
              <c:strCache>
                <c:ptCount val="1"/>
                <c:pt idx="0">
                  <c:v>Statewide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Summary!$B$9:$H$9</c:f>
              <c:strCache>
                <c:ptCount val="7"/>
                <c:pt idx="0">
                  <c:v>FY2014</c:v>
                </c:pt>
                <c:pt idx="1">
                  <c:v>FY2015</c:v>
                </c:pt>
                <c:pt idx="2">
                  <c:v>FY2016</c:v>
                </c:pt>
                <c:pt idx="3">
                  <c:v>FY2017</c:v>
                </c:pt>
                <c:pt idx="4">
                  <c:v>FY2018</c:v>
                </c:pt>
                <c:pt idx="5">
                  <c:v>FY2019</c:v>
                </c:pt>
                <c:pt idx="6">
                  <c:v>FY2020</c:v>
                </c:pt>
              </c:strCache>
            </c:strRef>
          </c:cat>
          <c:val>
            <c:numRef>
              <c:f>Summary!$B$11:$H$11</c:f>
              <c:numCache>
                <c:formatCode>0.0%</c:formatCode>
                <c:ptCount val="7"/>
                <c:pt idx="0">
                  <c:v>0.10856200886715457</c:v>
                </c:pt>
                <c:pt idx="1">
                  <c:v>0.11039724683477167</c:v>
                </c:pt>
                <c:pt idx="2">
                  <c:v>0.11313122917441147</c:v>
                </c:pt>
                <c:pt idx="3">
                  <c:v>0.11650564131922697</c:v>
                </c:pt>
                <c:pt idx="4">
                  <c:v>0.11909306688408394</c:v>
                </c:pt>
                <c:pt idx="5">
                  <c:v>0.12202562503607446</c:v>
                </c:pt>
                <c:pt idx="6">
                  <c:v>0.12545002573997482</c:v>
                </c:pt>
              </c:numCache>
            </c:numRef>
          </c:val>
          <c:smooth val="0"/>
          <c:extLst>
            <c:ext xmlns:c16="http://schemas.microsoft.com/office/drawing/2014/chart" uri="{C3380CC4-5D6E-409C-BE32-E72D297353CC}">
              <c16:uniqueId val="{00000001-4EE8-4E04-9BB4-5AD683FBABE6}"/>
            </c:ext>
          </c:extLst>
        </c:ser>
        <c:dLbls>
          <c:showLegendKey val="0"/>
          <c:showVal val="0"/>
          <c:showCatName val="0"/>
          <c:showSerName val="0"/>
          <c:showPercent val="0"/>
          <c:showBubbleSize val="0"/>
        </c:dLbls>
        <c:marker val="1"/>
        <c:smooth val="0"/>
        <c:axId val="613971984"/>
        <c:axId val="613230128"/>
      </c:lineChart>
      <c:catAx>
        <c:axId val="61397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230128"/>
        <c:crosses val="autoZero"/>
        <c:auto val="1"/>
        <c:lblAlgn val="ctr"/>
        <c:lblOffset val="100"/>
        <c:noMultiLvlLbl val="0"/>
      </c:catAx>
      <c:valAx>
        <c:axId val="613230128"/>
        <c:scaling>
          <c:orientation val="minMax"/>
          <c:min val="8.0000000000000016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9719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r>
              <a:rPr lang="en-US" b="1"/>
              <a:t>FY2019 Statewide Revenue Sources</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spPr>
            <a:ln>
              <a:solidFill>
                <a:schemeClr val="tx1">
                  <a:lumMod val="95000"/>
                  <a:lumOff val="5000"/>
                </a:schemeClr>
              </a:solidFill>
            </a:ln>
          </c:spPr>
          <c:dPt>
            <c:idx val="0"/>
            <c:bubble3D val="0"/>
            <c:spPr>
              <a:solidFill>
                <a:schemeClr val="accent1"/>
              </a:solidFill>
              <a:ln>
                <a:solidFill>
                  <a:schemeClr val="tx1">
                    <a:lumMod val="95000"/>
                    <a:lumOff val="5000"/>
                  </a:schemeClr>
                </a:solidFill>
              </a:ln>
              <a:effectLst/>
            </c:spPr>
            <c:extLst>
              <c:ext xmlns:c16="http://schemas.microsoft.com/office/drawing/2014/chart" uri="{C3380CC4-5D6E-409C-BE32-E72D297353CC}">
                <c16:uniqueId val="{00000001-03F0-49A1-82AA-FC9526073D18}"/>
              </c:ext>
            </c:extLst>
          </c:dPt>
          <c:dPt>
            <c:idx val="1"/>
            <c:bubble3D val="0"/>
            <c:spPr>
              <a:solidFill>
                <a:schemeClr val="accent3"/>
              </a:solidFill>
              <a:ln>
                <a:solidFill>
                  <a:schemeClr val="tx1">
                    <a:lumMod val="95000"/>
                    <a:lumOff val="5000"/>
                  </a:schemeClr>
                </a:solidFill>
              </a:ln>
              <a:effectLst/>
            </c:spPr>
            <c:extLst>
              <c:ext xmlns:c16="http://schemas.microsoft.com/office/drawing/2014/chart" uri="{C3380CC4-5D6E-409C-BE32-E72D297353CC}">
                <c16:uniqueId val="{00000003-03F0-49A1-82AA-FC9526073D18}"/>
              </c:ext>
            </c:extLst>
          </c:dPt>
          <c:dPt>
            <c:idx val="2"/>
            <c:bubble3D val="0"/>
            <c:spPr>
              <a:solidFill>
                <a:schemeClr val="accent5"/>
              </a:solidFill>
              <a:ln>
                <a:solidFill>
                  <a:schemeClr val="tx1">
                    <a:lumMod val="95000"/>
                    <a:lumOff val="5000"/>
                  </a:schemeClr>
                </a:solidFill>
              </a:ln>
              <a:effectLst/>
            </c:spPr>
            <c:extLst>
              <c:ext xmlns:c16="http://schemas.microsoft.com/office/drawing/2014/chart" uri="{C3380CC4-5D6E-409C-BE32-E72D297353CC}">
                <c16:uniqueId val="{00000005-03F0-49A1-82AA-FC9526073D18}"/>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'Rev Charts'!$AB$25:$AB$27</c:f>
              <c:strCache>
                <c:ptCount val="3"/>
                <c:pt idx="0">
                  <c:v>Local Revenue</c:v>
                </c:pt>
                <c:pt idx="1">
                  <c:v>State Revenue</c:v>
                </c:pt>
                <c:pt idx="2">
                  <c:v>Federal Revenue</c:v>
                </c:pt>
              </c:strCache>
            </c:strRef>
          </c:cat>
          <c:val>
            <c:numRef>
              <c:f>'Rev Charts'!$AC$25:$AC$27</c:f>
              <c:numCache>
                <c:formatCode>0%</c:formatCode>
                <c:ptCount val="3"/>
                <c:pt idx="0">
                  <c:v>0.41565725592575187</c:v>
                </c:pt>
                <c:pt idx="1">
                  <c:v>0.52413639588040017</c:v>
                </c:pt>
                <c:pt idx="2">
                  <c:v>6.0206348193848853E-2</c:v>
                </c:pt>
              </c:numCache>
            </c:numRef>
          </c:val>
          <c:extLst>
            <c:ext xmlns:c16="http://schemas.microsoft.com/office/drawing/2014/chart" uri="{C3380CC4-5D6E-409C-BE32-E72D297353CC}">
              <c16:uniqueId val="{00000006-03F0-49A1-82AA-FC9526073D1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sz="1400" b="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r>
              <a:rPr lang="en-US"/>
              <a:t>FY2019 PCSD Revenue Sources</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spPr>
            <a:ln>
              <a:solidFill>
                <a:schemeClr val="tx1">
                  <a:lumMod val="95000"/>
                  <a:lumOff val="5000"/>
                </a:schemeClr>
              </a:solidFill>
            </a:ln>
          </c:spPr>
          <c:dPt>
            <c:idx val="0"/>
            <c:bubble3D val="0"/>
            <c:spPr>
              <a:solidFill>
                <a:schemeClr val="accent1"/>
              </a:solidFill>
              <a:ln>
                <a:solidFill>
                  <a:schemeClr val="tx1">
                    <a:lumMod val="95000"/>
                    <a:lumOff val="5000"/>
                  </a:schemeClr>
                </a:solidFill>
              </a:ln>
              <a:effectLst/>
            </c:spPr>
            <c:extLst>
              <c:ext xmlns:c16="http://schemas.microsoft.com/office/drawing/2014/chart" uri="{C3380CC4-5D6E-409C-BE32-E72D297353CC}">
                <c16:uniqueId val="{00000001-946E-432D-99AE-E5B8DF32D720}"/>
              </c:ext>
            </c:extLst>
          </c:dPt>
          <c:dPt>
            <c:idx val="1"/>
            <c:bubble3D val="0"/>
            <c:spPr>
              <a:solidFill>
                <a:schemeClr val="accent3"/>
              </a:solidFill>
              <a:ln>
                <a:solidFill>
                  <a:schemeClr val="tx1">
                    <a:lumMod val="95000"/>
                    <a:lumOff val="5000"/>
                  </a:schemeClr>
                </a:solidFill>
              </a:ln>
              <a:effectLst/>
            </c:spPr>
            <c:extLst>
              <c:ext xmlns:c16="http://schemas.microsoft.com/office/drawing/2014/chart" uri="{C3380CC4-5D6E-409C-BE32-E72D297353CC}">
                <c16:uniqueId val="{00000003-946E-432D-99AE-E5B8DF32D720}"/>
              </c:ext>
            </c:extLst>
          </c:dPt>
          <c:dPt>
            <c:idx val="2"/>
            <c:bubble3D val="0"/>
            <c:spPr>
              <a:solidFill>
                <a:schemeClr val="accent5"/>
              </a:solidFill>
              <a:ln>
                <a:solidFill>
                  <a:schemeClr val="tx1">
                    <a:lumMod val="95000"/>
                    <a:lumOff val="5000"/>
                  </a:schemeClr>
                </a:solidFill>
              </a:ln>
              <a:effectLst/>
            </c:spPr>
            <c:extLst>
              <c:ext xmlns:c16="http://schemas.microsoft.com/office/drawing/2014/chart" uri="{C3380CC4-5D6E-409C-BE32-E72D297353CC}">
                <c16:uniqueId val="{00000005-946E-432D-99AE-E5B8DF32D720}"/>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'Rev Charts'!$AC$3:$AC$5</c:f>
              <c:strCache>
                <c:ptCount val="3"/>
                <c:pt idx="0">
                  <c:v>Local Revenue</c:v>
                </c:pt>
                <c:pt idx="1">
                  <c:v>State Revenue</c:v>
                </c:pt>
                <c:pt idx="2">
                  <c:v>Federal Revenue</c:v>
                </c:pt>
              </c:strCache>
            </c:strRef>
          </c:cat>
          <c:val>
            <c:numRef>
              <c:f>'Rev Charts'!$AD$3:$AD$5</c:f>
              <c:numCache>
                <c:formatCode>0%</c:formatCode>
                <c:ptCount val="3"/>
                <c:pt idx="0">
                  <c:v>0.30014170560147863</c:v>
                </c:pt>
                <c:pt idx="1">
                  <c:v>0.65559377727576118</c:v>
                </c:pt>
                <c:pt idx="2">
                  <c:v>4.426451712276018E-2</c:v>
                </c:pt>
              </c:numCache>
            </c:numRef>
          </c:val>
          <c:extLst>
            <c:ext xmlns:c16="http://schemas.microsoft.com/office/drawing/2014/chart" uri="{C3380CC4-5D6E-409C-BE32-E72D297353CC}">
              <c16:uniqueId val="{00000006-946E-432D-99AE-E5B8DF32D720}"/>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dirty="0"/>
              <a:t>FY2014</a:t>
            </a:r>
          </a:p>
        </c:rich>
      </c:tx>
      <c:layout>
        <c:manualLayout>
          <c:xMode val="edge"/>
          <c:yMode val="edge"/>
          <c:x val="0.65517221828490435"/>
          <c:y val="0.8124999999999998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spPr>
            <a:ln>
              <a:solidFill>
                <a:schemeClr val="accent1">
                  <a:lumMod val="50000"/>
                </a:schemeClr>
              </a:solidFill>
            </a:ln>
          </c:spPr>
          <c:dPt>
            <c:idx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03C-4582-A0DF-F4AED7B173AD}"/>
              </c:ext>
            </c:extLst>
          </c:dPt>
          <c:dPt>
            <c:idx val="1"/>
            <c:bubble3D val="0"/>
            <c:spPr>
              <a:solidFill>
                <a:schemeClr val="accent3"/>
              </a:solidFill>
              <a:ln>
                <a:solidFill>
                  <a:schemeClr val="accent1">
                    <a:lumMod val="50000"/>
                  </a:schemeClr>
                </a:solidFill>
              </a:ln>
              <a:effectLst/>
            </c:spPr>
            <c:extLst>
              <c:ext xmlns:c16="http://schemas.microsoft.com/office/drawing/2014/chart" uri="{C3380CC4-5D6E-409C-BE32-E72D297353CC}">
                <c16:uniqueId val="{00000003-C03C-4582-A0DF-F4AED7B173AD}"/>
              </c:ext>
            </c:extLst>
          </c:dPt>
          <c:dPt>
            <c:idx val="2"/>
            <c:bubble3D val="0"/>
            <c:spPr>
              <a:solidFill>
                <a:schemeClr val="accent5"/>
              </a:solidFill>
              <a:ln>
                <a:solidFill>
                  <a:schemeClr val="accent1">
                    <a:lumMod val="50000"/>
                  </a:schemeClr>
                </a:solidFill>
              </a:ln>
              <a:effectLst/>
            </c:spPr>
            <c:extLst>
              <c:ext xmlns:c16="http://schemas.microsoft.com/office/drawing/2014/chart" uri="{C3380CC4-5D6E-409C-BE32-E72D297353CC}">
                <c16:uniqueId val="{00000005-C03C-4582-A0DF-F4AED7B173A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'Rev Charts'!$AS$3:$AS$5</c:f>
              <c:strCache>
                <c:ptCount val="3"/>
                <c:pt idx="0">
                  <c:v>Local Revenue</c:v>
                </c:pt>
                <c:pt idx="1">
                  <c:v>State Revenue</c:v>
                </c:pt>
                <c:pt idx="2">
                  <c:v>Federal Revenue</c:v>
                </c:pt>
              </c:strCache>
            </c:strRef>
          </c:cat>
          <c:val>
            <c:numRef>
              <c:f>'Rev Charts'!$AT$3:$AT$5</c:f>
              <c:numCache>
                <c:formatCode>0%</c:formatCode>
                <c:ptCount val="3"/>
                <c:pt idx="0">
                  <c:v>0.24226641577320332</c:v>
                </c:pt>
                <c:pt idx="1">
                  <c:v>0.71014826149440136</c:v>
                </c:pt>
                <c:pt idx="2">
                  <c:v>4.7586615109438485E-2</c:v>
                </c:pt>
              </c:numCache>
            </c:numRef>
          </c:val>
          <c:extLst>
            <c:ext xmlns:c16="http://schemas.microsoft.com/office/drawing/2014/chart" uri="{C3380CC4-5D6E-409C-BE32-E72D297353CC}">
              <c16:uniqueId val="{00000006-C03C-4582-A0DF-F4AED7B173A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FY2019 Per-Pupil</a:t>
            </a:r>
            <a:r>
              <a:rPr lang="en-US" baseline="0"/>
              <a:t> EG </a:t>
            </a:r>
          </a:p>
          <a:p>
            <a:pPr>
              <a:defRPr/>
            </a:pPr>
            <a:r>
              <a:rPr lang="en-US" baseline="0"/>
              <a:t>Percentage </a:t>
            </a: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'Austerity &amp; EG'!$H$55</c:f>
              <c:strCache>
                <c:ptCount val="1"/>
                <c:pt idx="0">
                  <c:v>Rev PP</c:v>
                </c:pt>
              </c:strCache>
            </c:strRef>
          </c:tx>
          <c:spPr>
            <a:solidFill>
              <a:schemeClr val="accent1"/>
            </a:solidFill>
            <a:ln>
              <a:noFill/>
            </a:ln>
            <a:effectLst/>
          </c:spPr>
          <c:invertIfNegative val="0"/>
          <c:cat>
            <c:strRef>
              <c:f>'Austerity &amp; EG'!$I$54:$J$54</c:f>
              <c:strCache>
                <c:ptCount val="2"/>
                <c:pt idx="0">
                  <c:v>PCSD</c:v>
                </c:pt>
                <c:pt idx="1">
                  <c:v>Statewide</c:v>
                </c:pt>
              </c:strCache>
            </c:strRef>
          </c:cat>
          <c:val>
            <c:numRef>
              <c:f>'Austerity &amp; EG'!$I$55:$J$55</c:f>
              <c:numCache>
                <c:formatCode>0%</c:formatCode>
                <c:ptCount val="2"/>
                <c:pt idx="0">
                  <c:v>0.90041233173538848</c:v>
                </c:pt>
                <c:pt idx="1">
                  <c:v>0.9668828011193773</c:v>
                </c:pt>
              </c:numCache>
            </c:numRef>
          </c:val>
          <c:extLst>
            <c:ext xmlns:c16="http://schemas.microsoft.com/office/drawing/2014/chart" uri="{C3380CC4-5D6E-409C-BE32-E72D297353CC}">
              <c16:uniqueId val="{00000000-AA85-4896-80B2-39A6732055FB}"/>
            </c:ext>
          </c:extLst>
        </c:ser>
        <c:ser>
          <c:idx val="1"/>
          <c:order val="1"/>
          <c:tx>
            <c:strRef>
              <c:f>'Austerity &amp; EG'!$H$56</c:f>
              <c:strCache>
                <c:ptCount val="1"/>
                <c:pt idx="0">
                  <c:v>EG PP</c:v>
                </c:pt>
              </c:strCache>
            </c:strRef>
          </c:tx>
          <c:spPr>
            <a:solidFill>
              <a:schemeClr val="accent2"/>
            </a:solidFill>
            <a:ln>
              <a:noFill/>
            </a:ln>
            <a:effectLst/>
          </c:spPr>
          <c:invertIfNegative val="0"/>
          <c:dLbls>
            <c:dLbl>
              <c:idx val="0"/>
              <c:layout>
                <c:manualLayout>
                  <c:x val="-0.17441418867333555"/>
                  <c:y val="-2.455149109618786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85-4896-80B2-39A6732055FB}"/>
                </c:ext>
              </c:extLst>
            </c:dLbl>
            <c:dLbl>
              <c:idx val="1"/>
              <c:layout>
                <c:manualLayout>
                  <c:x val="-0.15786008391571887"/>
                  <c:y val="1.717227335867723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85-4896-80B2-39A6732055F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'Austerity &amp; EG'!$I$54:$J$54</c:f>
              <c:strCache>
                <c:ptCount val="2"/>
                <c:pt idx="0">
                  <c:v>PCSD</c:v>
                </c:pt>
                <c:pt idx="1">
                  <c:v>Statewide</c:v>
                </c:pt>
              </c:strCache>
            </c:strRef>
          </c:cat>
          <c:val>
            <c:numRef>
              <c:f>'Austerity &amp; EG'!$I$56:$J$56</c:f>
              <c:numCache>
                <c:formatCode>0%</c:formatCode>
                <c:ptCount val="2"/>
                <c:pt idx="0">
                  <c:v>9.9587668264611462E-2</c:v>
                </c:pt>
                <c:pt idx="1">
                  <c:v>3.3117198880622735E-2</c:v>
                </c:pt>
              </c:numCache>
            </c:numRef>
          </c:val>
          <c:extLst>
            <c:ext xmlns:c16="http://schemas.microsoft.com/office/drawing/2014/chart" uri="{C3380CC4-5D6E-409C-BE32-E72D297353CC}">
              <c16:uniqueId val="{00000003-AA85-4896-80B2-39A6732055FB}"/>
            </c:ext>
          </c:extLst>
        </c:ser>
        <c:dLbls>
          <c:showLegendKey val="0"/>
          <c:showVal val="0"/>
          <c:showCatName val="0"/>
          <c:showSerName val="0"/>
          <c:showPercent val="0"/>
          <c:showBubbleSize val="0"/>
        </c:dLbls>
        <c:gapWidth val="75"/>
        <c:overlap val="100"/>
        <c:axId val="806908568"/>
        <c:axId val="806907256"/>
      </c:barChart>
      <c:catAx>
        <c:axId val="8069085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6907256"/>
        <c:crosses val="autoZero"/>
        <c:auto val="1"/>
        <c:lblAlgn val="ctr"/>
        <c:lblOffset val="100"/>
        <c:noMultiLvlLbl val="0"/>
      </c:catAx>
      <c:valAx>
        <c:axId val="80690725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6908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2CF458-17A1-4CD8-A3F6-40C8DB0A2AAB}" type="doc">
      <dgm:prSet loTypeId="urn:microsoft.com/office/officeart/2005/8/layout/pyramid2" loCatId="list" qsTypeId="urn:microsoft.com/office/officeart/2005/8/quickstyle/simple1" qsCatId="simple" csTypeId="urn:microsoft.com/office/officeart/2005/8/colors/accent1_2" csCatId="accent1" phldr="1"/>
      <dgm:spPr/>
    </dgm:pt>
    <dgm:pt modelId="{FBA56BF1-6B27-4D74-BC8D-F771839FC983}">
      <dgm:prSet phldrT="[Text]"/>
      <dgm:spPr>
        <a:solidFill>
          <a:srgbClr val="92D050"/>
        </a:solidFill>
        <a:ln>
          <a:solidFill>
            <a:schemeClr val="tx1"/>
          </a:solidFill>
        </a:ln>
      </dgm:spPr>
      <dgm:t>
        <a:bodyPr/>
        <a:lstStyle/>
        <a:p>
          <a:r>
            <a:rPr lang="en-US" b="1" dirty="0"/>
            <a:t>Fund:             General Fund</a:t>
          </a:r>
        </a:p>
      </dgm:t>
    </dgm:pt>
    <dgm:pt modelId="{A792C94B-C28A-4A22-8923-78E16253E9F5}" type="parTrans" cxnId="{64B36EDF-6EBD-44A3-A39B-688C2A90CC45}">
      <dgm:prSet/>
      <dgm:spPr/>
      <dgm:t>
        <a:bodyPr/>
        <a:lstStyle/>
        <a:p>
          <a:endParaRPr lang="en-US"/>
        </a:p>
      </dgm:t>
    </dgm:pt>
    <dgm:pt modelId="{B5550B57-9899-40A7-B8D1-AB620A806B67}" type="sibTrans" cxnId="{64B36EDF-6EBD-44A3-A39B-688C2A90CC45}">
      <dgm:prSet/>
      <dgm:spPr/>
      <dgm:t>
        <a:bodyPr/>
        <a:lstStyle/>
        <a:p>
          <a:endParaRPr lang="en-US"/>
        </a:p>
      </dgm:t>
    </dgm:pt>
    <dgm:pt modelId="{A687F18B-B7EB-46C8-BC43-1048BA7FEFA5}">
      <dgm:prSet phldrT="[Text]"/>
      <dgm:spPr>
        <a:solidFill>
          <a:srgbClr val="0070C0">
            <a:alpha val="25000"/>
          </a:srgbClr>
        </a:solidFill>
        <a:ln>
          <a:solidFill>
            <a:schemeClr val="tx1"/>
          </a:solidFill>
        </a:ln>
      </dgm:spPr>
      <dgm:t>
        <a:bodyPr/>
        <a:lstStyle/>
        <a:p>
          <a:r>
            <a:rPr lang="en-US" b="0" i="0" baseline="0" dirty="0"/>
            <a:t> Function: Instruction</a:t>
          </a:r>
        </a:p>
      </dgm:t>
    </dgm:pt>
    <dgm:pt modelId="{DF1B5E94-6769-48E5-8957-37ED05B41BB9}" type="parTrans" cxnId="{B364687A-64DC-45DC-A2E0-8E419364AF31}">
      <dgm:prSet/>
      <dgm:spPr/>
      <dgm:t>
        <a:bodyPr/>
        <a:lstStyle/>
        <a:p>
          <a:endParaRPr lang="en-US"/>
        </a:p>
      </dgm:t>
    </dgm:pt>
    <dgm:pt modelId="{6B1A600F-BCD3-40AB-B826-3FC32E759A85}" type="sibTrans" cxnId="{B364687A-64DC-45DC-A2E0-8E419364AF31}">
      <dgm:prSet/>
      <dgm:spPr/>
      <dgm:t>
        <a:bodyPr/>
        <a:lstStyle/>
        <a:p>
          <a:endParaRPr lang="en-US"/>
        </a:p>
      </dgm:t>
    </dgm:pt>
    <dgm:pt modelId="{ED35C1B4-589E-47E7-B90E-30AB10DDCFC2}">
      <dgm:prSet phldrT="[Text]"/>
      <dgm:spPr>
        <a:solidFill>
          <a:srgbClr val="0070C0">
            <a:alpha val="25000"/>
          </a:srgbClr>
        </a:solidFill>
        <a:ln>
          <a:solidFill>
            <a:schemeClr val="tx1"/>
          </a:solidFill>
        </a:ln>
      </dgm:spPr>
      <dgm:t>
        <a:bodyPr/>
        <a:lstStyle/>
        <a:p>
          <a:r>
            <a:rPr lang="en-US" b="0" dirty="0"/>
            <a:t>Object:                 Teacher</a:t>
          </a:r>
        </a:p>
      </dgm:t>
    </dgm:pt>
    <dgm:pt modelId="{9AA596AB-4F80-4C59-863E-24E7D6103EFB}" type="parTrans" cxnId="{53A5D88D-A885-4218-93A9-220722895714}">
      <dgm:prSet/>
      <dgm:spPr/>
      <dgm:t>
        <a:bodyPr/>
        <a:lstStyle/>
        <a:p>
          <a:endParaRPr lang="en-US"/>
        </a:p>
      </dgm:t>
    </dgm:pt>
    <dgm:pt modelId="{4F72BC35-BC84-4D9A-83F4-98E483C56093}" type="sibTrans" cxnId="{53A5D88D-A885-4218-93A9-220722895714}">
      <dgm:prSet/>
      <dgm:spPr/>
      <dgm:t>
        <a:bodyPr/>
        <a:lstStyle/>
        <a:p>
          <a:endParaRPr lang="en-US"/>
        </a:p>
      </dgm:t>
    </dgm:pt>
    <dgm:pt modelId="{A7A551F0-9832-442B-9B36-21C8B85511FC}" type="pres">
      <dgm:prSet presAssocID="{0B2CF458-17A1-4CD8-A3F6-40C8DB0A2AAB}" presName="compositeShape" presStyleCnt="0">
        <dgm:presLayoutVars>
          <dgm:dir/>
          <dgm:resizeHandles/>
        </dgm:presLayoutVars>
      </dgm:prSet>
      <dgm:spPr/>
    </dgm:pt>
    <dgm:pt modelId="{FE9750E2-C31F-4AE2-A747-A9EB91F309AB}" type="pres">
      <dgm:prSet presAssocID="{0B2CF458-17A1-4CD8-A3F6-40C8DB0A2AAB}" presName="pyramid" presStyleLbl="node1" presStyleIdx="0" presStyleCnt="1"/>
      <dgm:spPr>
        <a:solidFill>
          <a:srgbClr val="0070C0">
            <a:alpha val="20000"/>
          </a:srgbClr>
        </a:solidFill>
      </dgm:spPr>
    </dgm:pt>
    <dgm:pt modelId="{6565270D-4635-4B9F-AE74-45AA37DEC863}" type="pres">
      <dgm:prSet presAssocID="{0B2CF458-17A1-4CD8-A3F6-40C8DB0A2AAB}" presName="theList" presStyleCnt="0"/>
      <dgm:spPr/>
    </dgm:pt>
    <dgm:pt modelId="{4D914D40-A3E3-4CE7-ACAB-06B896B45B10}" type="pres">
      <dgm:prSet presAssocID="{FBA56BF1-6B27-4D74-BC8D-F771839FC983}" presName="aNode" presStyleLbl="fgAcc1" presStyleIdx="0" presStyleCnt="3" custLinFactNeighborX="-73" custLinFactNeighborY="-20944">
        <dgm:presLayoutVars>
          <dgm:bulletEnabled val="1"/>
        </dgm:presLayoutVars>
      </dgm:prSet>
      <dgm:spPr/>
    </dgm:pt>
    <dgm:pt modelId="{EBE23A68-CC2A-4A9B-B05C-020CC8C8CD35}" type="pres">
      <dgm:prSet presAssocID="{FBA56BF1-6B27-4D74-BC8D-F771839FC983}" presName="aSpace" presStyleCnt="0"/>
      <dgm:spPr/>
    </dgm:pt>
    <dgm:pt modelId="{2A8EF75F-C321-4165-8A95-FC6DC2451710}" type="pres">
      <dgm:prSet presAssocID="{A687F18B-B7EB-46C8-BC43-1048BA7FEFA5}" presName="aNode" presStyleLbl="fgAcc1" presStyleIdx="1" presStyleCnt="3" custLinFactNeighborX="-73" custLinFactNeighborY="-28236">
        <dgm:presLayoutVars>
          <dgm:bulletEnabled val="1"/>
        </dgm:presLayoutVars>
      </dgm:prSet>
      <dgm:spPr/>
    </dgm:pt>
    <dgm:pt modelId="{E1E77F2E-459B-4C9C-8EDB-662B54E39DD1}" type="pres">
      <dgm:prSet presAssocID="{A687F18B-B7EB-46C8-BC43-1048BA7FEFA5}" presName="aSpace" presStyleCnt="0"/>
      <dgm:spPr/>
    </dgm:pt>
    <dgm:pt modelId="{C8B7E751-C6F8-45C4-887D-DDE3144DA3EC}" type="pres">
      <dgm:prSet presAssocID="{ED35C1B4-589E-47E7-B90E-30AB10DDCFC2}" presName="aNode" presStyleLbl="fgAcc1" presStyleIdx="2" presStyleCnt="3" custLinFactNeighborX="-73" custLinFactNeighborY="-35528">
        <dgm:presLayoutVars>
          <dgm:bulletEnabled val="1"/>
        </dgm:presLayoutVars>
      </dgm:prSet>
      <dgm:spPr/>
    </dgm:pt>
    <dgm:pt modelId="{0244C708-E660-42A5-881D-A9C707EF4EDE}" type="pres">
      <dgm:prSet presAssocID="{ED35C1B4-589E-47E7-B90E-30AB10DDCFC2}" presName="aSpace" presStyleCnt="0"/>
      <dgm:spPr/>
    </dgm:pt>
  </dgm:ptLst>
  <dgm:cxnLst>
    <dgm:cxn modelId="{CA7FB228-EC01-429A-B1F0-BEF2149D666E}" type="presOf" srcId="{0B2CF458-17A1-4CD8-A3F6-40C8DB0A2AAB}" destId="{A7A551F0-9832-442B-9B36-21C8B85511FC}" srcOrd="0" destOrd="0" presId="urn:microsoft.com/office/officeart/2005/8/layout/pyramid2"/>
    <dgm:cxn modelId="{27C7352E-5DAD-4E73-80FB-9BB13AE49C41}" type="presOf" srcId="{FBA56BF1-6B27-4D74-BC8D-F771839FC983}" destId="{4D914D40-A3E3-4CE7-ACAB-06B896B45B10}" srcOrd="0" destOrd="0" presId="urn:microsoft.com/office/officeart/2005/8/layout/pyramid2"/>
    <dgm:cxn modelId="{B364687A-64DC-45DC-A2E0-8E419364AF31}" srcId="{0B2CF458-17A1-4CD8-A3F6-40C8DB0A2AAB}" destId="{A687F18B-B7EB-46C8-BC43-1048BA7FEFA5}" srcOrd="1" destOrd="0" parTransId="{DF1B5E94-6769-48E5-8957-37ED05B41BB9}" sibTransId="{6B1A600F-BCD3-40AB-B826-3FC32E759A85}"/>
    <dgm:cxn modelId="{53A5D88D-A885-4218-93A9-220722895714}" srcId="{0B2CF458-17A1-4CD8-A3F6-40C8DB0A2AAB}" destId="{ED35C1B4-589E-47E7-B90E-30AB10DDCFC2}" srcOrd="2" destOrd="0" parTransId="{9AA596AB-4F80-4C59-863E-24E7D6103EFB}" sibTransId="{4F72BC35-BC84-4D9A-83F4-98E483C56093}"/>
    <dgm:cxn modelId="{32644197-3B5D-4409-A3BA-C7615A92F5EC}" type="presOf" srcId="{A687F18B-B7EB-46C8-BC43-1048BA7FEFA5}" destId="{2A8EF75F-C321-4165-8A95-FC6DC2451710}" srcOrd="0" destOrd="0" presId="urn:microsoft.com/office/officeart/2005/8/layout/pyramid2"/>
    <dgm:cxn modelId="{A35E96B1-742E-4756-9EBE-C448EC7BA0C9}" type="presOf" srcId="{ED35C1B4-589E-47E7-B90E-30AB10DDCFC2}" destId="{C8B7E751-C6F8-45C4-887D-DDE3144DA3EC}" srcOrd="0" destOrd="0" presId="urn:microsoft.com/office/officeart/2005/8/layout/pyramid2"/>
    <dgm:cxn modelId="{64B36EDF-6EBD-44A3-A39B-688C2A90CC45}" srcId="{0B2CF458-17A1-4CD8-A3F6-40C8DB0A2AAB}" destId="{FBA56BF1-6B27-4D74-BC8D-F771839FC983}" srcOrd="0" destOrd="0" parTransId="{A792C94B-C28A-4A22-8923-78E16253E9F5}" sibTransId="{B5550B57-9899-40A7-B8D1-AB620A806B67}"/>
    <dgm:cxn modelId="{DA96ACCD-D5A6-4AFA-84BE-D4E26BC9CF0E}" type="presParOf" srcId="{A7A551F0-9832-442B-9B36-21C8B85511FC}" destId="{FE9750E2-C31F-4AE2-A747-A9EB91F309AB}" srcOrd="0" destOrd="0" presId="urn:microsoft.com/office/officeart/2005/8/layout/pyramid2"/>
    <dgm:cxn modelId="{27658B0C-A42D-49C7-8A87-F9CF60ACB378}" type="presParOf" srcId="{A7A551F0-9832-442B-9B36-21C8B85511FC}" destId="{6565270D-4635-4B9F-AE74-45AA37DEC863}" srcOrd="1" destOrd="0" presId="urn:microsoft.com/office/officeart/2005/8/layout/pyramid2"/>
    <dgm:cxn modelId="{2D44B583-AF26-4E3E-B254-1E456F2F87DD}" type="presParOf" srcId="{6565270D-4635-4B9F-AE74-45AA37DEC863}" destId="{4D914D40-A3E3-4CE7-ACAB-06B896B45B10}" srcOrd="0" destOrd="0" presId="urn:microsoft.com/office/officeart/2005/8/layout/pyramid2"/>
    <dgm:cxn modelId="{47809FB6-6390-4289-AEA5-854CCF1E6B2C}" type="presParOf" srcId="{6565270D-4635-4B9F-AE74-45AA37DEC863}" destId="{EBE23A68-CC2A-4A9B-B05C-020CC8C8CD35}" srcOrd="1" destOrd="0" presId="urn:microsoft.com/office/officeart/2005/8/layout/pyramid2"/>
    <dgm:cxn modelId="{73C3531B-66BC-48A5-A85F-0AE0B9C02C53}" type="presParOf" srcId="{6565270D-4635-4B9F-AE74-45AA37DEC863}" destId="{2A8EF75F-C321-4165-8A95-FC6DC2451710}" srcOrd="2" destOrd="0" presId="urn:microsoft.com/office/officeart/2005/8/layout/pyramid2"/>
    <dgm:cxn modelId="{5B435FAE-A736-4A66-93DB-B1FA46C2C216}" type="presParOf" srcId="{6565270D-4635-4B9F-AE74-45AA37DEC863}" destId="{E1E77F2E-459B-4C9C-8EDB-662B54E39DD1}" srcOrd="3" destOrd="0" presId="urn:microsoft.com/office/officeart/2005/8/layout/pyramid2"/>
    <dgm:cxn modelId="{3B70516D-B3CC-4091-A418-866CA4DEE1F4}" type="presParOf" srcId="{6565270D-4635-4B9F-AE74-45AA37DEC863}" destId="{C8B7E751-C6F8-45C4-887D-DDE3144DA3EC}" srcOrd="4" destOrd="0" presId="urn:microsoft.com/office/officeart/2005/8/layout/pyramid2"/>
    <dgm:cxn modelId="{7A070E6E-C3FB-4FBF-90D7-949C818939E8}" type="presParOf" srcId="{6565270D-4635-4B9F-AE74-45AA37DEC863}" destId="{0244C708-E660-42A5-881D-A9C707EF4ED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750E2-C31F-4AE2-A747-A9EB91F309AB}">
      <dsp:nvSpPr>
        <dsp:cNvPr id="0" name=""/>
        <dsp:cNvSpPr/>
      </dsp:nvSpPr>
      <dsp:spPr>
        <a:xfrm>
          <a:off x="192404" y="0"/>
          <a:ext cx="4038600" cy="4038600"/>
        </a:xfrm>
        <a:prstGeom prst="triangle">
          <a:avLst/>
        </a:prstGeom>
        <a:solidFill>
          <a:srgbClr val="0070C0">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14D40-A3E3-4CE7-ACAB-06B896B45B10}">
      <dsp:nvSpPr>
        <dsp:cNvPr id="0" name=""/>
        <dsp:cNvSpPr/>
      </dsp:nvSpPr>
      <dsp:spPr>
        <a:xfrm>
          <a:off x="2209788" y="381000"/>
          <a:ext cx="2625090" cy="956012"/>
        </a:xfrm>
        <a:prstGeom prst="roundRect">
          <a:avLst/>
        </a:prstGeom>
        <a:solidFill>
          <a:srgbClr val="92D05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Fund:             General Fund</a:t>
          </a:r>
        </a:p>
      </dsp:txBody>
      <dsp:txXfrm>
        <a:off x="2256457" y="427669"/>
        <a:ext cx="2531752" cy="862674"/>
      </dsp:txXfrm>
    </dsp:sp>
    <dsp:sp modelId="{2A8EF75F-C321-4165-8A95-FC6DC2451710}">
      <dsp:nvSpPr>
        <dsp:cNvPr id="0" name=""/>
        <dsp:cNvSpPr/>
      </dsp:nvSpPr>
      <dsp:spPr>
        <a:xfrm>
          <a:off x="2209788" y="1447800"/>
          <a:ext cx="2625090" cy="956012"/>
        </a:xfrm>
        <a:prstGeom prst="roundRect">
          <a:avLst/>
        </a:prstGeom>
        <a:solidFill>
          <a:srgbClr val="0070C0">
            <a:alpha val="25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 Function: Instruction</a:t>
          </a:r>
        </a:p>
      </dsp:txBody>
      <dsp:txXfrm>
        <a:off x="2256457" y="1494469"/>
        <a:ext cx="2531752" cy="862674"/>
      </dsp:txXfrm>
    </dsp:sp>
    <dsp:sp modelId="{C8B7E751-C6F8-45C4-887D-DDE3144DA3EC}">
      <dsp:nvSpPr>
        <dsp:cNvPr id="0" name=""/>
        <dsp:cNvSpPr/>
      </dsp:nvSpPr>
      <dsp:spPr>
        <a:xfrm>
          <a:off x="2209788" y="2514600"/>
          <a:ext cx="2625090" cy="956012"/>
        </a:xfrm>
        <a:prstGeom prst="roundRect">
          <a:avLst/>
        </a:prstGeom>
        <a:solidFill>
          <a:srgbClr val="0070C0">
            <a:alpha val="25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Object:                 Teacher</a:t>
          </a:r>
        </a:p>
      </dsp:txBody>
      <dsp:txXfrm>
        <a:off x="2256457" y="2561269"/>
        <a:ext cx="2531752" cy="8626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0323" cy="461010"/>
          </a:xfrm>
          <a:prstGeom prst="rect">
            <a:avLst/>
          </a:prstGeom>
        </p:spPr>
        <p:txBody>
          <a:bodyPr vert="horz" lIns="92379" tIns="46190" rIns="92379" bIns="46190" rtlCol="0"/>
          <a:lstStyle>
            <a:lvl1pPr algn="l">
              <a:defRPr sz="1200"/>
            </a:lvl1pPr>
          </a:lstStyle>
          <a:p>
            <a:endParaRPr lang="en-US" dirty="0"/>
          </a:p>
        </p:txBody>
      </p:sp>
      <p:sp>
        <p:nvSpPr>
          <p:cNvPr id="3" name="Date Placeholder 2"/>
          <p:cNvSpPr>
            <a:spLocks noGrp="1"/>
          </p:cNvSpPr>
          <p:nvPr>
            <p:ph type="dt" idx="1"/>
          </p:nvPr>
        </p:nvSpPr>
        <p:spPr>
          <a:xfrm>
            <a:off x="3934970" y="0"/>
            <a:ext cx="3010323" cy="461010"/>
          </a:xfrm>
          <a:prstGeom prst="rect">
            <a:avLst/>
          </a:prstGeom>
        </p:spPr>
        <p:txBody>
          <a:bodyPr vert="horz" lIns="92379" tIns="46190" rIns="92379" bIns="46190" rtlCol="0"/>
          <a:lstStyle>
            <a:lvl1pPr algn="r">
              <a:defRPr sz="1200"/>
            </a:lvl1pPr>
          </a:lstStyle>
          <a:p>
            <a:fld id="{D499C1BB-0018-4F91-BF83-7408753661FD}" type="datetimeFigureOut">
              <a:rPr lang="en-US" smtClean="0"/>
              <a:pPr/>
              <a:t>2/4/2020</a:t>
            </a:fld>
            <a:endParaRPr lang="en-US" dirty="0"/>
          </a:p>
        </p:txBody>
      </p:sp>
      <p:sp>
        <p:nvSpPr>
          <p:cNvPr id="4" name="Slide Image Placeholder 3"/>
          <p:cNvSpPr>
            <a:spLocks noGrp="1" noRot="1" noChangeAspect="1"/>
          </p:cNvSpPr>
          <p:nvPr>
            <p:ph type="sldImg" idx="2"/>
          </p:nvPr>
        </p:nvSpPr>
        <p:spPr>
          <a:xfrm>
            <a:off x="1166813" y="690563"/>
            <a:ext cx="4613275" cy="3459162"/>
          </a:xfrm>
          <a:prstGeom prst="rect">
            <a:avLst/>
          </a:prstGeom>
          <a:noFill/>
          <a:ln w="12700">
            <a:solidFill>
              <a:prstClr val="black"/>
            </a:solidFill>
          </a:ln>
        </p:spPr>
        <p:txBody>
          <a:bodyPr vert="horz" lIns="92379" tIns="46190" rIns="92379" bIns="46190" rtlCol="0" anchor="ctr"/>
          <a:lstStyle/>
          <a:p>
            <a:endParaRPr lang="en-US" dirty="0"/>
          </a:p>
        </p:txBody>
      </p:sp>
      <p:sp>
        <p:nvSpPr>
          <p:cNvPr id="5" name="Notes Placeholder 4"/>
          <p:cNvSpPr>
            <a:spLocks noGrp="1"/>
          </p:cNvSpPr>
          <p:nvPr>
            <p:ph type="body" sz="quarter" idx="3"/>
          </p:nvPr>
        </p:nvSpPr>
        <p:spPr>
          <a:xfrm>
            <a:off x="694691" y="4379596"/>
            <a:ext cx="5557520" cy="4149090"/>
          </a:xfrm>
          <a:prstGeom prst="rect">
            <a:avLst/>
          </a:prstGeom>
        </p:spPr>
        <p:txBody>
          <a:bodyPr vert="horz" lIns="92379" tIns="46190" rIns="92379" bIns="461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57590"/>
            <a:ext cx="3010323" cy="461010"/>
          </a:xfrm>
          <a:prstGeom prst="rect">
            <a:avLst/>
          </a:prstGeom>
        </p:spPr>
        <p:txBody>
          <a:bodyPr vert="horz" lIns="92379" tIns="46190" rIns="92379" bIns="461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79" tIns="46190" rIns="92379" bIns="46190" rtlCol="0" anchor="b"/>
          <a:lstStyle>
            <a:lvl1pPr algn="r">
              <a:defRPr sz="1200"/>
            </a:lvl1pPr>
          </a:lstStyle>
          <a:p>
            <a:fld id="{F87CD2B5-3E30-4A7D-A75B-223A7BDDAE6F}" type="slidenum">
              <a:rPr lang="en-US" smtClean="0"/>
              <a:pPr/>
              <a:t>‹#›</a:t>
            </a:fld>
            <a:endParaRPr lang="en-US" dirty="0"/>
          </a:p>
        </p:txBody>
      </p:sp>
    </p:spTree>
    <p:extLst>
      <p:ext uri="{BB962C8B-B14F-4D97-AF65-F5344CB8AC3E}">
        <p14:creationId xmlns:p14="http://schemas.microsoft.com/office/powerpoint/2010/main" val="143158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CD2B5-3E30-4A7D-A75B-223A7BDDAE6F}" type="slidenum">
              <a:rPr lang="en-US" smtClean="0"/>
              <a:pPr/>
              <a:t>1</a:t>
            </a:fld>
            <a:endParaRPr lang="en-US" dirty="0"/>
          </a:p>
        </p:txBody>
      </p:sp>
    </p:spTree>
    <p:extLst>
      <p:ext uri="{BB962C8B-B14F-4D97-AF65-F5344CB8AC3E}">
        <p14:creationId xmlns:p14="http://schemas.microsoft.com/office/powerpoint/2010/main" val="65903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9182827"/>
            <a:ext cx="6719281" cy="48339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19285" y="9182827"/>
            <a:ext cx="744859" cy="483394"/>
          </a:xfrm>
        </p:spPr>
        <p:txBody>
          <a:bodyPr/>
          <a:lstStyle/>
          <a:p>
            <a:fld id="{EC87E0CF-87F6-4B58-B8B8-DCAB2DAAF3CA}" type="slidenum">
              <a:rPr lang="en-US" smtClean="0"/>
              <a:pPr/>
              <a:t>10</a:t>
            </a:fld>
            <a:endParaRPr lang="en-US" dirty="0"/>
          </a:p>
        </p:txBody>
      </p:sp>
    </p:spTree>
    <p:extLst>
      <p:ext uri="{BB962C8B-B14F-4D97-AF65-F5344CB8AC3E}">
        <p14:creationId xmlns:p14="http://schemas.microsoft.com/office/powerpoint/2010/main" val="121872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123186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Details are in the Appendix</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12</a:t>
            </a:fld>
            <a:endParaRPr lang="en-US" dirty="0"/>
          </a:p>
        </p:txBody>
      </p:sp>
    </p:spTree>
    <p:extLst>
      <p:ext uri="{BB962C8B-B14F-4D97-AF65-F5344CB8AC3E}">
        <p14:creationId xmlns:p14="http://schemas.microsoft.com/office/powerpoint/2010/main" val="128931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13</a:t>
            </a:fld>
            <a:endParaRPr lang="en-US" dirty="0"/>
          </a:p>
        </p:txBody>
      </p:sp>
    </p:spTree>
    <p:extLst>
      <p:ext uri="{BB962C8B-B14F-4D97-AF65-F5344CB8AC3E}">
        <p14:creationId xmlns:p14="http://schemas.microsoft.com/office/powerpoint/2010/main" val="245328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214006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15</a:t>
            </a:fld>
            <a:endParaRPr lang="en-US" dirty="0"/>
          </a:p>
        </p:txBody>
      </p:sp>
    </p:spTree>
    <p:extLst>
      <p:ext uri="{BB962C8B-B14F-4D97-AF65-F5344CB8AC3E}">
        <p14:creationId xmlns:p14="http://schemas.microsoft.com/office/powerpoint/2010/main" val="562839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11% increase over the past 2 years verses 2% in non-ESEP</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16</a:t>
            </a:fld>
            <a:endParaRPr lang="en-US" dirty="0"/>
          </a:p>
        </p:txBody>
      </p:sp>
    </p:spTree>
    <p:extLst>
      <p:ext uri="{BB962C8B-B14F-4D97-AF65-F5344CB8AC3E}">
        <p14:creationId xmlns:p14="http://schemas.microsoft.com/office/powerpoint/2010/main" val="405623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9182827"/>
            <a:ext cx="6719281" cy="48339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19285" y="9182827"/>
            <a:ext cx="744859" cy="483394"/>
          </a:xfrm>
        </p:spPr>
        <p:txBody>
          <a:bodyPr/>
          <a:lstStyle/>
          <a:p>
            <a:fld id="{EC87E0CF-87F6-4B58-B8B8-DCAB2DAAF3CA}" type="slidenum">
              <a:rPr lang="en-US" smtClean="0"/>
              <a:pPr/>
              <a:t>17</a:t>
            </a:fld>
            <a:endParaRPr lang="en-US" dirty="0"/>
          </a:p>
        </p:txBody>
      </p:sp>
    </p:spTree>
    <p:extLst>
      <p:ext uri="{BB962C8B-B14F-4D97-AF65-F5344CB8AC3E}">
        <p14:creationId xmlns:p14="http://schemas.microsoft.com/office/powerpoint/2010/main" val="183103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18</a:t>
            </a:fld>
            <a:endParaRPr lang="en-US" dirty="0"/>
          </a:p>
        </p:txBody>
      </p:sp>
    </p:spTree>
    <p:extLst>
      <p:ext uri="{BB962C8B-B14F-4D97-AF65-F5344CB8AC3E}">
        <p14:creationId xmlns:p14="http://schemas.microsoft.com/office/powerpoint/2010/main" val="4073929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19</a:t>
            </a:fld>
            <a:endParaRPr lang="en-US" dirty="0"/>
          </a:p>
        </p:txBody>
      </p:sp>
    </p:spTree>
    <p:extLst>
      <p:ext uri="{BB962C8B-B14F-4D97-AF65-F5344CB8AC3E}">
        <p14:creationId xmlns:p14="http://schemas.microsoft.com/office/powerpoint/2010/main" val="175734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13437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20</a:t>
            </a:fld>
            <a:endParaRPr lang="en-US" dirty="0"/>
          </a:p>
        </p:txBody>
      </p:sp>
    </p:spTree>
    <p:extLst>
      <p:ext uri="{BB962C8B-B14F-4D97-AF65-F5344CB8AC3E}">
        <p14:creationId xmlns:p14="http://schemas.microsoft.com/office/powerpoint/2010/main" val="1205557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21</a:t>
            </a:fld>
            <a:endParaRPr lang="en-US" dirty="0"/>
          </a:p>
        </p:txBody>
      </p:sp>
    </p:spTree>
    <p:extLst>
      <p:ext uri="{BB962C8B-B14F-4D97-AF65-F5344CB8AC3E}">
        <p14:creationId xmlns:p14="http://schemas.microsoft.com/office/powerpoint/2010/main" val="338030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788">
              <a:defRPr/>
            </a:pPr>
            <a:r>
              <a:rPr lang="en-US" dirty="0"/>
              <a:t>$394.9m total – since 2003</a:t>
            </a:r>
          </a:p>
          <a:p>
            <a:r>
              <a:rPr lang="en-US" dirty="0"/>
              <a:t>FY18 comes from EG for ALL Districts spreadsheet in LFS and EG Folder</a:t>
            </a:r>
          </a:p>
          <a:p>
            <a:r>
              <a:rPr lang="en-US" dirty="0"/>
              <a:t>Difference between 10% and 3% is $19 million!</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22</a:t>
            </a:fld>
            <a:endParaRPr lang="en-US" dirty="0"/>
          </a:p>
        </p:txBody>
      </p:sp>
    </p:spTree>
    <p:extLst>
      <p:ext uri="{BB962C8B-B14F-4D97-AF65-F5344CB8AC3E}">
        <p14:creationId xmlns:p14="http://schemas.microsoft.com/office/powerpoint/2010/main" val="921584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9182827"/>
            <a:ext cx="6719281" cy="48339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19285" y="9182827"/>
            <a:ext cx="744859" cy="483394"/>
          </a:xfrm>
        </p:spPr>
        <p:txBody>
          <a:bodyPr/>
          <a:lstStyle/>
          <a:p>
            <a:fld id="{EC87E0CF-87F6-4B58-B8B8-DCAB2DAAF3CA}" type="slidenum">
              <a:rPr lang="en-US" smtClean="0"/>
              <a:pPr/>
              <a:t>23</a:t>
            </a:fld>
            <a:endParaRPr lang="en-US" dirty="0"/>
          </a:p>
        </p:txBody>
      </p:sp>
    </p:spTree>
    <p:extLst>
      <p:ext uri="{BB962C8B-B14F-4D97-AF65-F5344CB8AC3E}">
        <p14:creationId xmlns:p14="http://schemas.microsoft.com/office/powerpoint/2010/main" val="201398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School Focus:</a:t>
            </a:r>
            <a:r>
              <a:rPr lang="en-US" baseline="0" dirty="0"/>
              <a:t> Instruction, Pupil Services, Improvement of Instruction, Media and School Admin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1" y="8934849"/>
            <a:ext cx="6424156" cy="470342"/>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24159" y="8934849"/>
            <a:ext cx="712142" cy="470342"/>
          </a:xfrm>
        </p:spPr>
        <p:txBody>
          <a:bodyPr/>
          <a:lstStyle/>
          <a:p>
            <a:fld id="{EC87E0CF-87F6-4B58-B8B8-DCAB2DAAF3CA}" type="slidenum">
              <a:rPr lang="en-US" smtClean="0"/>
              <a:pPr/>
              <a:t>24</a:t>
            </a:fld>
            <a:endParaRPr lang="en-US" dirty="0"/>
          </a:p>
        </p:txBody>
      </p:sp>
    </p:spTree>
    <p:extLst>
      <p:ext uri="{BB962C8B-B14F-4D97-AF65-F5344CB8AC3E}">
        <p14:creationId xmlns:p14="http://schemas.microsoft.com/office/powerpoint/2010/main" val="215781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1" y="8757590"/>
            <a:ext cx="693082" cy="461010"/>
          </a:xfrm>
        </p:spPr>
        <p:txBody>
          <a:bodyPr/>
          <a:lstStyle/>
          <a:p>
            <a:fld id="{EC87E0CF-87F6-4B58-B8B8-DCAB2DAAF3CA}" type="slidenum">
              <a:rPr lang="en-US" smtClean="0"/>
              <a:pPr/>
              <a:t>25</a:t>
            </a:fld>
            <a:endParaRPr lang="en-US" dirty="0"/>
          </a:p>
        </p:txBody>
      </p:sp>
    </p:spTree>
    <p:extLst>
      <p:ext uri="{BB962C8B-B14F-4D97-AF65-F5344CB8AC3E}">
        <p14:creationId xmlns:p14="http://schemas.microsoft.com/office/powerpoint/2010/main" val="1674455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1" y="8757590"/>
            <a:ext cx="693082" cy="461010"/>
          </a:xfrm>
        </p:spPr>
        <p:txBody>
          <a:bodyPr/>
          <a:lstStyle/>
          <a:p>
            <a:fld id="{EC87E0CF-87F6-4B58-B8B8-DCAB2DAAF3CA}" type="slidenum">
              <a:rPr lang="en-US" smtClean="0"/>
              <a:pPr/>
              <a:t>26</a:t>
            </a:fld>
            <a:endParaRPr lang="en-US" dirty="0"/>
          </a:p>
        </p:txBody>
      </p:sp>
    </p:spTree>
    <p:extLst>
      <p:ext uri="{BB962C8B-B14F-4D97-AF65-F5344CB8AC3E}">
        <p14:creationId xmlns:p14="http://schemas.microsoft.com/office/powerpoint/2010/main" val="169466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7719" indent="-227719" defTabSz="923702" fontAlgn="base">
              <a:spcBef>
                <a:spcPct val="60000"/>
              </a:spcBef>
              <a:spcAft>
                <a:spcPct val="0"/>
              </a:spcAft>
              <a:defRPr/>
            </a:pP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27</a:t>
            </a:fld>
            <a:endParaRPr lang="en-US" dirty="0"/>
          </a:p>
        </p:txBody>
      </p:sp>
    </p:spTree>
    <p:extLst>
      <p:ext uri="{BB962C8B-B14F-4D97-AF65-F5344CB8AC3E}">
        <p14:creationId xmlns:p14="http://schemas.microsoft.com/office/powerpoint/2010/main" val="2275769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3" y="8891310"/>
            <a:ext cx="6351820" cy="46804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51826" y="8891310"/>
            <a:ext cx="704124" cy="468049"/>
          </a:xfrm>
        </p:spPr>
        <p:txBody>
          <a:bodyPr/>
          <a:lstStyle/>
          <a:p>
            <a:fld id="{EC87E0CF-87F6-4B58-B8B8-DCAB2DAAF3CA}" type="slidenum">
              <a:rPr lang="en-US" smtClean="0"/>
              <a:pPr/>
              <a:t>28</a:t>
            </a:fld>
            <a:endParaRPr lang="en-US" dirty="0"/>
          </a:p>
        </p:txBody>
      </p:sp>
    </p:spTree>
    <p:extLst>
      <p:ext uri="{BB962C8B-B14F-4D97-AF65-F5344CB8AC3E}">
        <p14:creationId xmlns:p14="http://schemas.microsoft.com/office/powerpoint/2010/main" val="1950931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9182827"/>
            <a:ext cx="6719281" cy="48339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19285" y="9182827"/>
            <a:ext cx="744859" cy="483394"/>
          </a:xfrm>
        </p:spPr>
        <p:txBody>
          <a:bodyPr/>
          <a:lstStyle/>
          <a:p>
            <a:fld id="{EC87E0CF-87F6-4B58-B8B8-DCAB2DAAF3CA}" type="slidenum">
              <a:rPr lang="en-US" smtClean="0"/>
              <a:pPr/>
              <a:t>29</a:t>
            </a:fld>
            <a:endParaRPr lang="en-US" dirty="0"/>
          </a:p>
        </p:txBody>
      </p:sp>
    </p:spTree>
    <p:extLst>
      <p:ext uri="{BB962C8B-B14F-4D97-AF65-F5344CB8AC3E}">
        <p14:creationId xmlns:p14="http://schemas.microsoft.com/office/powerpoint/2010/main" val="159480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7719" indent="-227719" defTabSz="923702" fontAlgn="base">
              <a:spcBef>
                <a:spcPct val="60000"/>
              </a:spcBef>
              <a:spcAft>
                <a:spcPct val="0"/>
              </a:spcAft>
              <a:defRPr/>
            </a:pP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2941486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30</a:t>
            </a:fld>
            <a:endParaRPr lang="en-US" dirty="0"/>
          </a:p>
        </p:txBody>
      </p:sp>
    </p:spTree>
    <p:extLst>
      <p:ext uri="{BB962C8B-B14F-4D97-AF65-F5344CB8AC3E}">
        <p14:creationId xmlns:p14="http://schemas.microsoft.com/office/powerpoint/2010/main" val="477051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03799"/>
            <a:ext cx="6579169" cy="47923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79170" y="9103799"/>
            <a:ext cx="729327" cy="479235"/>
          </a:xfrm>
        </p:spPr>
        <p:txBody>
          <a:bodyPr/>
          <a:lstStyle/>
          <a:p>
            <a:fld id="{EC87E0CF-87F6-4B58-B8B8-DCAB2DAAF3CA}" type="slidenum">
              <a:rPr lang="en-US" smtClean="0"/>
              <a:pPr/>
              <a:t>31</a:t>
            </a:fld>
            <a:endParaRPr lang="en-US" dirty="0"/>
          </a:p>
        </p:txBody>
      </p:sp>
    </p:spTree>
    <p:extLst>
      <p:ext uri="{BB962C8B-B14F-4D97-AF65-F5344CB8AC3E}">
        <p14:creationId xmlns:p14="http://schemas.microsoft.com/office/powerpoint/2010/main" val="3050859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32</a:t>
            </a:fld>
            <a:endParaRPr lang="en-US" dirty="0"/>
          </a:p>
        </p:txBody>
      </p:sp>
    </p:spTree>
    <p:extLst>
      <p:ext uri="{BB962C8B-B14F-4D97-AF65-F5344CB8AC3E}">
        <p14:creationId xmlns:p14="http://schemas.microsoft.com/office/powerpoint/2010/main" val="236047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03799"/>
            <a:ext cx="6579169" cy="47923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79171" y="9103799"/>
            <a:ext cx="729327" cy="479235"/>
          </a:xfrm>
        </p:spPr>
        <p:txBody>
          <a:bodyPr/>
          <a:lstStyle/>
          <a:p>
            <a:fld id="{EC87E0CF-87F6-4B58-B8B8-DCAB2DAAF3CA}" type="slidenum">
              <a:rPr lang="en-US" smtClean="0"/>
              <a:pPr/>
              <a:t>33</a:t>
            </a:fld>
            <a:endParaRPr lang="en-US" dirty="0"/>
          </a:p>
        </p:txBody>
      </p:sp>
    </p:spTree>
    <p:extLst>
      <p:ext uri="{BB962C8B-B14F-4D97-AF65-F5344CB8AC3E}">
        <p14:creationId xmlns:p14="http://schemas.microsoft.com/office/powerpoint/2010/main" val="4053261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03799"/>
            <a:ext cx="6579169" cy="47923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79170" y="9103799"/>
            <a:ext cx="729327" cy="479235"/>
          </a:xfrm>
        </p:spPr>
        <p:txBody>
          <a:bodyPr/>
          <a:lstStyle/>
          <a:p>
            <a:fld id="{EC87E0CF-87F6-4B58-B8B8-DCAB2DAAF3CA}" type="slidenum">
              <a:rPr lang="en-US" smtClean="0"/>
              <a:pPr/>
              <a:t>34</a:t>
            </a:fld>
            <a:endParaRPr lang="en-US" dirty="0"/>
          </a:p>
        </p:txBody>
      </p:sp>
    </p:spTree>
    <p:extLst>
      <p:ext uri="{BB962C8B-B14F-4D97-AF65-F5344CB8AC3E}">
        <p14:creationId xmlns:p14="http://schemas.microsoft.com/office/powerpoint/2010/main" val="3018145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8553181"/>
            <a:ext cx="6036160" cy="45025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036166" y="8553181"/>
            <a:ext cx="669132" cy="450250"/>
          </a:xfrm>
        </p:spPr>
        <p:txBody>
          <a:bodyPr/>
          <a:lstStyle/>
          <a:p>
            <a:fld id="{EC87E0CF-87F6-4B58-B8B8-DCAB2DAAF3CA}" type="slidenum">
              <a:rPr lang="en-US" smtClean="0"/>
              <a:pPr/>
              <a:t>35</a:t>
            </a:fld>
            <a:endParaRPr lang="en-US" dirty="0"/>
          </a:p>
        </p:txBody>
      </p:sp>
    </p:spTree>
    <p:extLst>
      <p:ext uri="{BB962C8B-B14F-4D97-AF65-F5344CB8AC3E}">
        <p14:creationId xmlns:p14="http://schemas.microsoft.com/office/powerpoint/2010/main" val="3166302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the Budget Development Calendar</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1" y="8757590"/>
            <a:ext cx="693082" cy="461010"/>
          </a:xfrm>
        </p:spPr>
        <p:txBody>
          <a:bodyPr/>
          <a:lstStyle/>
          <a:p>
            <a:fld id="{EC87E0CF-87F6-4B58-B8B8-DCAB2DAAF3CA}" type="slidenum">
              <a:rPr lang="en-US" smtClean="0"/>
              <a:pPr/>
              <a:t>36</a:t>
            </a:fld>
            <a:endParaRPr lang="en-US" dirty="0"/>
          </a:p>
        </p:txBody>
      </p:sp>
    </p:spTree>
    <p:extLst>
      <p:ext uri="{BB962C8B-B14F-4D97-AF65-F5344CB8AC3E}">
        <p14:creationId xmlns:p14="http://schemas.microsoft.com/office/powerpoint/2010/main" val="3660992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1" y="8757590"/>
            <a:ext cx="693082" cy="461010"/>
          </a:xfrm>
        </p:spPr>
        <p:txBody>
          <a:bodyPr/>
          <a:lstStyle/>
          <a:p>
            <a:fld id="{EC87E0CF-87F6-4B58-B8B8-DCAB2DAAF3CA}" type="slidenum">
              <a:rPr lang="en-US" smtClean="0"/>
              <a:pPr/>
              <a:t>37</a:t>
            </a:fld>
            <a:endParaRPr lang="en-US" dirty="0"/>
          </a:p>
        </p:txBody>
      </p:sp>
    </p:spTree>
    <p:extLst>
      <p:ext uri="{BB962C8B-B14F-4D97-AF65-F5344CB8AC3E}">
        <p14:creationId xmlns:p14="http://schemas.microsoft.com/office/powerpoint/2010/main" val="2787541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1" y="8757590"/>
            <a:ext cx="693082" cy="461010"/>
          </a:xfrm>
        </p:spPr>
        <p:txBody>
          <a:bodyPr/>
          <a:lstStyle/>
          <a:p>
            <a:fld id="{EC87E0CF-87F6-4B58-B8B8-DCAB2DAAF3CA}" type="slidenum">
              <a:rPr lang="en-US" smtClean="0"/>
              <a:pPr/>
              <a:t>38</a:t>
            </a:fld>
            <a:endParaRPr lang="en-US" dirty="0"/>
          </a:p>
        </p:txBody>
      </p:sp>
    </p:spTree>
    <p:extLst>
      <p:ext uri="{BB962C8B-B14F-4D97-AF65-F5344CB8AC3E}">
        <p14:creationId xmlns:p14="http://schemas.microsoft.com/office/powerpoint/2010/main" val="2889954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3" y="8891310"/>
            <a:ext cx="6351820" cy="46804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51826" y="8891310"/>
            <a:ext cx="704124" cy="468049"/>
          </a:xfrm>
        </p:spPr>
        <p:txBody>
          <a:bodyPr/>
          <a:lstStyle/>
          <a:p>
            <a:fld id="{EC87E0CF-87F6-4B58-B8B8-DCAB2DAAF3CA}" type="slidenum">
              <a:rPr lang="en-US" smtClean="0"/>
              <a:pPr/>
              <a:t>39</a:t>
            </a:fld>
            <a:endParaRPr lang="en-US" dirty="0"/>
          </a:p>
        </p:txBody>
      </p:sp>
    </p:spTree>
    <p:extLst>
      <p:ext uri="{BB962C8B-B14F-4D97-AF65-F5344CB8AC3E}">
        <p14:creationId xmlns:p14="http://schemas.microsoft.com/office/powerpoint/2010/main" val="155923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9182827"/>
            <a:ext cx="6719281" cy="48339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19285" y="9182827"/>
            <a:ext cx="744859" cy="483394"/>
          </a:xfrm>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231777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2" y="8553181"/>
            <a:ext cx="6036160" cy="45025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036166" y="8553181"/>
            <a:ext cx="669132" cy="450250"/>
          </a:xfrm>
        </p:spPr>
        <p:txBody>
          <a:bodyPr/>
          <a:lstStyle/>
          <a:p>
            <a:fld id="{EC87E0CF-87F6-4B58-B8B8-DCAB2DAAF3CA}" type="slidenum">
              <a:rPr lang="en-US" smtClean="0"/>
              <a:pPr/>
              <a:t>40</a:t>
            </a:fld>
            <a:endParaRPr lang="en-US" dirty="0"/>
          </a:p>
        </p:txBody>
      </p:sp>
    </p:spTree>
    <p:extLst>
      <p:ext uri="{BB962C8B-B14F-4D97-AF65-F5344CB8AC3E}">
        <p14:creationId xmlns:p14="http://schemas.microsoft.com/office/powerpoint/2010/main" val="832770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41</a:t>
            </a:fld>
            <a:endParaRPr lang="en-US" dirty="0"/>
          </a:p>
        </p:txBody>
      </p:sp>
    </p:spTree>
    <p:extLst>
      <p:ext uri="{BB962C8B-B14F-4D97-AF65-F5344CB8AC3E}">
        <p14:creationId xmlns:p14="http://schemas.microsoft.com/office/powerpoint/2010/main" val="512849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03799"/>
            <a:ext cx="6579169" cy="47923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79170" y="9103799"/>
            <a:ext cx="729327" cy="479235"/>
          </a:xfrm>
        </p:spPr>
        <p:txBody>
          <a:bodyPr/>
          <a:lstStyle/>
          <a:p>
            <a:fld id="{EC87E0CF-87F6-4B58-B8B8-DCAB2DAAF3CA}" type="slidenum">
              <a:rPr lang="en-US" smtClean="0"/>
              <a:pPr/>
              <a:t>42</a:t>
            </a:fld>
            <a:endParaRPr lang="en-US" dirty="0"/>
          </a:p>
        </p:txBody>
      </p:sp>
    </p:spTree>
    <p:extLst>
      <p:ext uri="{BB962C8B-B14F-4D97-AF65-F5344CB8AC3E}">
        <p14:creationId xmlns:p14="http://schemas.microsoft.com/office/powerpoint/2010/main" val="1131342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43</a:t>
            </a:fld>
            <a:endParaRPr lang="en-US" dirty="0"/>
          </a:p>
        </p:txBody>
      </p:sp>
    </p:spTree>
    <p:extLst>
      <p:ext uri="{BB962C8B-B14F-4D97-AF65-F5344CB8AC3E}">
        <p14:creationId xmlns:p14="http://schemas.microsoft.com/office/powerpoint/2010/main" val="3845937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44</a:t>
            </a:fld>
            <a:endParaRPr lang="en-US" dirty="0"/>
          </a:p>
        </p:txBody>
      </p:sp>
    </p:spTree>
    <p:extLst>
      <p:ext uri="{BB962C8B-B14F-4D97-AF65-F5344CB8AC3E}">
        <p14:creationId xmlns:p14="http://schemas.microsoft.com/office/powerpoint/2010/main" val="3530067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45</a:t>
            </a:fld>
            <a:endParaRPr lang="en-US" dirty="0"/>
          </a:p>
        </p:txBody>
      </p:sp>
    </p:spTree>
    <p:extLst>
      <p:ext uri="{BB962C8B-B14F-4D97-AF65-F5344CB8AC3E}">
        <p14:creationId xmlns:p14="http://schemas.microsoft.com/office/powerpoint/2010/main" val="293576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Students-per-household will impact this formula</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306365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6</a:t>
            </a:fld>
            <a:endParaRPr lang="en-US" dirty="0"/>
          </a:p>
        </p:txBody>
      </p:sp>
    </p:spTree>
    <p:extLst>
      <p:ext uri="{BB962C8B-B14F-4D97-AF65-F5344CB8AC3E}">
        <p14:creationId xmlns:p14="http://schemas.microsoft.com/office/powerpoint/2010/main" val="197848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9195469"/>
            <a:ext cx="6669024" cy="484061"/>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669025" y="9195469"/>
            <a:ext cx="739288" cy="484061"/>
          </a:xfrm>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7218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28603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2/4/2020 1:29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09" y="8757590"/>
            <a:ext cx="693083" cy="461010"/>
          </a:xfrm>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269718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package" Target="../embeddings/Microsoft_Excel_Worksheet4.xlsx"/></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1.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package" Target="../embeddings/Microsoft_Excel_Worksheet6.xlsx"/><Relationship Id="rId5" Type="http://schemas.openxmlformats.org/officeDocument/2006/relationships/image" Target="../media/image30.emf"/><Relationship Id="rId4" Type="http://schemas.openxmlformats.org/officeDocument/2006/relationships/package" Target="../embeddings/Microsoft_Excel_Worksheet5.xlsx"/></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41.emf"/><Relationship Id="rId4" Type="http://schemas.openxmlformats.org/officeDocument/2006/relationships/package" Target="../embeddings/Microsoft_Excel_Worksheet7.xlsx"/></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42.emf"/><Relationship Id="rId5" Type="http://schemas.openxmlformats.org/officeDocument/2006/relationships/package" Target="../embeddings/Microsoft_Excel_Worksheet8.xlsx"/><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4.emf"/><Relationship Id="rId4" Type="http://schemas.openxmlformats.org/officeDocument/2006/relationships/package" Target="../embeddings/Microsoft_Excel_Worksheet9.xlsx"/></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package" Target="../embeddings/Microsoft_Excel_Worksheet2.xlsx"/></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package" Target="../embeddings/Microsoft_Excel_Worksheet3.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6796"/>
            <a:ext cx="9143999" cy="1050810"/>
          </a:xfrm>
        </p:spPr>
        <p:txBody>
          <a:bodyPr/>
          <a:lstStyle/>
          <a:p>
            <a:pPr algn="ctr"/>
            <a:r>
              <a:rPr lang="en-US" b="1" dirty="0"/>
              <a:t>FY2021 Budget Primer</a:t>
            </a:r>
          </a:p>
        </p:txBody>
      </p:sp>
      <p:sp>
        <p:nvSpPr>
          <p:cNvPr id="6" name="Rectangle 6"/>
          <p:cNvSpPr txBox="1">
            <a:spLocks noChangeArrowheads="1"/>
          </p:cNvSpPr>
          <p:nvPr/>
        </p:nvSpPr>
        <p:spPr>
          <a:xfrm>
            <a:off x="3657600" y="1480905"/>
            <a:ext cx="5104072" cy="2366230"/>
          </a:xfrm>
          <a:prstGeom prst="rect">
            <a:avLst/>
          </a:prstGeom>
        </p:spPr>
        <p:txBody>
          <a:bodyPr vert="horz" lIns="0" tIns="0" rIns="0" bIns="0" rtlCol="0">
            <a:noAutofit/>
          </a:bodyPr>
          <a:lstStyle/>
          <a:p>
            <a:pPr marL="342900" lvl="0" indent="-342900" algn="ctr" defTabSz="914363">
              <a:lnSpc>
                <a:spcPct val="90000"/>
              </a:lnSpc>
              <a:defRPr/>
            </a:pPr>
            <a:r>
              <a:rPr lang="en-US" sz="2000" b="1" u="sng" dirty="0"/>
              <a:t>Agenda</a:t>
            </a:r>
          </a:p>
          <a:p>
            <a:pPr marL="342900" lvl="0" indent="-342900" defTabSz="914363">
              <a:lnSpc>
                <a:spcPct val="90000"/>
              </a:lnSpc>
              <a:defRPr/>
            </a:pPr>
            <a:endParaRPr lang="en-US" sz="800" dirty="0"/>
          </a:p>
          <a:p>
            <a:pPr marL="342900" indent="-342900" defTabSz="914363">
              <a:lnSpc>
                <a:spcPct val="90000"/>
              </a:lnSpc>
              <a:buFont typeface="+mj-lt"/>
              <a:buAutoNum type="arabicPeriod"/>
              <a:defRPr/>
            </a:pPr>
            <a:r>
              <a:rPr lang="en-US" sz="2000" dirty="0"/>
              <a:t>Fast Facts and Budget Timeline</a:t>
            </a:r>
          </a:p>
          <a:p>
            <a:pPr marL="342900" indent="-342900" defTabSz="914363">
              <a:lnSpc>
                <a:spcPct val="90000"/>
              </a:lnSpc>
              <a:buFont typeface="+mj-lt"/>
              <a:buAutoNum type="arabicPeriod"/>
              <a:defRPr/>
            </a:pPr>
            <a:r>
              <a:rPr lang="en-US" sz="2000" dirty="0"/>
              <a:t>Organizational Factors Influencing Decisions: </a:t>
            </a:r>
          </a:p>
          <a:p>
            <a:pPr marL="800100" lvl="1" indent="-342900" defTabSz="914363">
              <a:lnSpc>
                <a:spcPct val="90000"/>
              </a:lnSpc>
              <a:buFont typeface="Arial" panose="020B0604020202020204" pitchFamily="34" charset="0"/>
              <a:buChar char="•"/>
              <a:defRPr/>
            </a:pPr>
            <a:r>
              <a:rPr lang="en-US" sz="2000" dirty="0"/>
              <a:t>Demographic and Economic Factors</a:t>
            </a:r>
          </a:p>
          <a:p>
            <a:pPr marL="800100" lvl="1" indent="-342900" defTabSz="914363">
              <a:lnSpc>
                <a:spcPct val="90000"/>
              </a:lnSpc>
              <a:buFont typeface="Arial" panose="020B0604020202020204" pitchFamily="34" charset="0"/>
              <a:buChar char="•"/>
              <a:defRPr/>
            </a:pPr>
            <a:r>
              <a:rPr lang="en-US" sz="2000" dirty="0"/>
              <a:t>Enrollment Factors</a:t>
            </a:r>
          </a:p>
          <a:p>
            <a:pPr marL="800100" lvl="1" indent="-342900" defTabSz="914363">
              <a:lnSpc>
                <a:spcPct val="90000"/>
              </a:lnSpc>
              <a:buFont typeface="Arial" panose="020B0604020202020204" pitchFamily="34" charset="0"/>
              <a:buChar char="•"/>
              <a:defRPr/>
            </a:pPr>
            <a:r>
              <a:rPr lang="en-US" sz="2000" dirty="0"/>
              <a:t>Funding Factors</a:t>
            </a:r>
          </a:p>
          <a:p>
            <a:pPr marL="800100" lvl="1" indent="-342900" defTabSz="914363">
              <a:lnSpc>
                <a:spcPct val="90000"/>
              </a:lnSpc>
              <a:buFont typeface="Arial" panose="020B0604020202020204" pitchFamily="34" charset="0"/>
              <a:buChar char="•"/>
              <a:defRPr/>
            </a:pPr>
            <a:r>
              <a:rPr lang="en-US" sz="2000" dirty="0"/>
              <a:t>Operating Factors</a:t>
            </a:r>
          </a:p>
          <a:p>
            <a:pPr marL="342900" indent="-342900" defTabSz="914363">
              <a:lnSpc>
                <a:spcPct val="90000"/>
              </a:lnSpc>
              <a:buFont typeface="+mj-lt"/>
              <a:buAutoNum type="arabicPeriod"/>
              <a:defRPr/>
            </a:pPr>
            <a:r>
              <a:rPr lang="en-US" sz="2000" dirty="0"/>
              <a:t>Budget Policy and Structure</a:t>
            </a:r>
          </a:p>
          <a:p>
            <a:pPr marL="342900" indent="-342900" defTabSz="914363">
              <a:lnSpc>
                <a:spcPct val="90000"/>
              </a:lnSpc>
              <a:buFont typeface="+mj-lt"/>
              <a:buAutoNum type="arabicPeriod"/>
              <a:defRPr/>
            </a:pPr>
            <a:r>
              <a:rPr lang="en-US" sz="2000" dirty="0"/>
              <a:t>Budget Process</a:t>
            </a:r>
          </a:p>
          <a:p>
            <a:pPr marL="342900" indent="-342900" defTabSz="914363">
              <a:lnSpc>
                <a:spcPct val="90000"/>
              </a:lnSpc>
              <a:buFont typeface="+mj-lt"/>
              <a:buAutoNum type="arabicPeriod"/>
              <a:defRPr/>
            </a:pPr>
            <a:endParaRPr lang="en-US" sz="800" dirty="0"/>
          </a:p>
          <a:p>
            <a:pPr defTabSz="914363">
              <a:lnSpc>
                <a:spcPct val="90000"/>
              </a:lnSpc>
              <a:defRPr/>
            </a:pPr>
            <a:r>
              <a:rPr lang="en-US" sz="2000" dirty="0"/>
              <a:t>Appendix</a:t>
            </a:r>
          </a:p>
          <a:p>
            <a:pPr defTabSz="914363">
              <a:lnSpc>
                <a:spcPct val="90000"/>
              </a:lnSpc>
              <a:defRPr/>
            </a:pPr>
            <a:endParaRPr lang="en-US" sz="2000" dirty="0"/>
          </a:p>
          <a:p>
            <a:pPr marL="342900" indent="-342900" defTabSz="914363">
              <a:lnSpc>
                <a:spcPct val="90000"/>
              </a:lnSpc>
              <a:buFont typeface="+mj-lt"/>
              <a:buAutoNum type="arabicPeriod"/>
              <a:defRPr/>
            </a:pPr>
            <a:endParaRPr lang="en-US" sz="2000" i="1" dirty="0"/>
          </a:p>
          <a:p>
            <a:pPr lvl="0" defTabSz="914363">
              <a:lnSpc>
                <a:spcPct val="90000"/>
              </a:lnSpc>
              <a:defRPr/>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76" y="1901859"/>
            <a:ext cx="2561769" cy="20414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319" y="4724400"/>
            <a:ext cx="1533803" cy="15338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740613"/>
            <a:ext cx="1324431" cy="13244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980" y="4451967"/>
            <a:ext cx="1952266" cy="195226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725" y="4815596"/>
            <a:ext cx="1260158" cy="12601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2817" y="4563940"/>
            <a:ext cx="1713736" cy="1713736"/>
          </a:xfrm>
          <a:prstGeom prst="rect">
            <a:avLst/>
          </a:prstGeom>
        </p:spPr>
      </p:pic>
      <p:sp>
        <p:nvSpPr>
          <p:cNvPr id="15" name="Title 1"/>
          <p:cNvSpPr txBox="1">
            <a:spLocks/>
          </p:cNvSpPr>
          <p:nvPr/>
        </p:nvSpPr>
        <p:spPr>
          <a:xfrm>
            <a:off x="6091440" y="6248400"/>
            <a:ext cx="2805113" cy="609600"/>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r"/>
            <a:r>
              <a:rPr lang="en-US" sz="2800" dirty="0">
                <a:solidFill>
                  <a:schemeClr val="bg1"/>
                </a:solidFill>
              </a:rPr>
              <a:t>January 28, 2020</a:t>
            </a:r>
          </a:p>
        </p:txBody>
      </p:sp>
      <p:sp>
        <p:nvSpPr>
          <p:cNvPr id="16" name="TextBox 15">
            <a:extLst>
              <a:ext uri="{FF2B5EF4-FFF2-40B4-BE49-F238E27FC236}">
                <a16:creationId xmlns:a16="http://schemas.microsoft.com/office/drawing/2014/main" id="{C8E607A5-8619-41ED-9C6F-0821649E5AAB}"/>
              </a:ext>
            </a:extLst>
          </p:cNvPr>
          <p:cNvSpPr txBox="1"/>
          <p:nvPr/>
        </p:nvSpPr>
        <p:spPr>
          <a:xfrm>
            <a:off x="686876" y="3943267"/>
            <a:ext cx="2489094" cy="369332"/>
          </a:xfrm>
          <a:prstGeom prst="rect">
            <a:avLst/>
          </a:prstGeom>
          <a:noFill/>
        </p:spPr>
        <p:txBody>
          <a:bodyPr wrap="square" rtlCol="0">
            <a:spAutoFit/>
          </a:bodyPr>
          <a:lstStyle/>
          <a:p>
            <a:r>
              <a:rPr lang="en-US" dirty="0"/>
              <a:t>Engage. Inspire. Prepare.</a:t>
            </a:r>
          </a:p>
        </p:txBody>
      </p:sp>
      <p:sp>
        <p:nvSpPr>
          <p:cNvPr id="17" name="Title 1">
            <a:extLst>
              <a:ext uri="{FF2B5EF4-FFF2-40B4-BE49-F238E27FC236}">
                <a16:creationId xmlns:a16="http://schemas.microsoft.com/office/drawing/2014/main" id="{2DE92050-B6E4-42C3-B23C-FE14C992C9A0}"/>
              </a:ext>
            </a:extLst>
          </p:cNvPr>
          <p:cNvSpPr txBox="1">
            <a:spLocks/>
          </p:cNvSpPr>
          <p:nvPr/>
        </p:nvSpPr>
        <p:spPr>
          <a:xfrm>
            <a:off x="139423" y="6556664"/>
            <a:ext cx="2805113" cy="304800"/>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1100" dirty="0">
                <a:solidFill>
                  <a:schemeClr val="bg1"/>
                </a:solidFill>
              </a:rPr>
              <a:t>Version 5.2</a:t>
            </a:r>
          </a:p>
        </p:txBody>
      </p:sp>
    </p:spTree>
    <p:extLst>
      <p:ext uri="{BB962C8B-B14F-4D97-AF65-F5344CB8AC3E}">
        <p14:creationId xmlns:p14="http://schemas.microsoft.com/office/powerpoint/2010/main" val="339585322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2" y="4038600"/>
            <a:ext cx="8748713" cy="609600"/>
          </a:xfrm>
        </p:spPr>
        <p:txBody>
          <a:bodyPr/>
          <a:lstStyle/>
          <a:p>
            <a:pPr algn="ctr"/>
            <a:r>
              <a:rPr lang="en-US" sz="3600" dirty="0">
                <a:solidFill>
                  <a:schemeClr val="tx1"/>
                </a:solidFill>
              </a:rPr>
              <a:t>Organizational Factors Influencing Decisions: </a:t>
            </a:r>
            <a:r>
              <a:rPr lang="en-US" sz="4400" dirty="0">
                <a:solidFill>
                  <a:schemeClr val="tx1"/>
                </a:solidFill>
              </a:rPr>
              <a:t>Enrollment Factors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31670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21119186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620000" cy="609600"/>
          </a:xfrm>
        </p:spPr>
        <p:txBody>
          <a:bodyPr/>
          <a:lstStyle/>
          <a:p>
            <a:r>
              <a:rPr lang="en-US" sz="3600" dirty="0">
                <a:solidFill>
                  <a:schemeClr val="bg1"/>
                </a:solidFill>
              </a:rPr>
              <a:t>Enrollment Growth</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4" name="Rectangle 3">
            <a:extLst>
              <a:ext uri="{FF2B5EF4-FFF2-40B4-BE49-F238E27FC236}">
                <a16:creationId xmlns:a16="http://schemas.microsoft.com/office/drawing/2014/main" id="{ED6675A5-4F50-4A5D-B186-FEE0D3518CFD}"/>
              </a:ext>
            </a:extLst>
          </p:cNvPr>
          <p:cNvSpPr/>
          <p:nvPr/>
        </p:nvSpPr>
        <p:spPr>
          <a:xfrm>
            <a:off x="476845" y="180633"/>
            <a:ext cx="8190306" cy="1857368"/>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Enrollment Growth</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In the 8 years preceding the collapse of the housing market, the district experienced tremendous growth, increasing enrollment over 80% in fiscal years 2000 to 2007.  Average enrollment growth declined in 2008 to 2011 by almost two-thirds.  By 2012, enrollment was declining, compared to modest increases statewide.  In 2013 to 2020 overall enrollment grew 2,116 or 7.5%.  2020 enrollment grew 1.7%, to 30,226.</a:t>
            </a:r>
          </a:p>
        </p:txBody>
      </p:sp>
      <p:pic>
        <p:nvPicPr>
          <p:cNvPr id="6" name="Picture 5">
            <a:extLst>
              <a:ext uri="{FF2B5EF4-FFF2-40B4-BE49-F238E27FC236}">
                <a16:creationId xmlns:a16="http://schemas.microsoft.com/office/drawing/2014/main" id="{EC629FFB-3E06-4D51-A95F-F0C42FF3E131}"/>
              </a:ext>
            </a:extLst>
          </p:cNvPr>
          <p:cNvPicPr>
            <a:picLocks noChangeAspect="1"/>
          </p:cNvPicPr>
          <p:nvPr/>
        </p:nvPicPr>
        <p:blipFill>
          <a:blip r:embed="rId3"/>
          <a:stretch>
            <a:fillRect/>
          </a:stretch>
        </p:blipFill>
        <p:spPr>
          <a:xfrm>
            <a:off x="1066798" y="2113663"/>
            <a:ext cx="7010400" cy="3540868"/>
          </a:xfrm>
          <a:prstGeom prst="rect">
            <a:avLst/>
          </a:prstGeom>
          <a:ln>
            <a:solidFill>
              <a:schemeClr val="accent1">
                <a:lumMod val="50000"/>
              </a:schemeClr>
            </a:solidFill>
          </a:ln>
        </p:spPr>
      </p:pic>
      <p:sp>
        <p:nvSpPr>
          <p:cNvPr id="10" name="TextBox 9">
            <a:extLst>
              <a:ext uri="{FF2B5EF4-FFF2-40B4-BE49-F238E27FC236}">
                <a16:creationId xmlns:a16="http://schemas.microsoft.com/office/drawing/2014/main" id="{AED3B9C2-BEA2-42E7-A464-C4BEDAB88565}"/>
              </a:ext>
            </a:extLst>
          </p:cNvPr>
          <p:cNvSpPr txBox="1"/>
          <p:nvPr/>
        </p:nvSpPr>
        <p:spPr>
          <a:xfrm>
            <a:off x="127821" y="5750963"/>
            <a:ext cx="8863779" cy="246221"/>
          </a:xfrm>
          <a:prstGeom prst="rect">
            <a:avLst/>
          </a:prstGeom>
          <a:noFill/>
        </p:spPr>
        <p:txBody>
          <a:bodyPr wrap="square" rtlCol="0">
            <a:spAutoFit/>
          </a:bodyPr>
          <a:lstStyle/>
          <a:p>
            <a:pPr algn="ctr"/>
            <a:r>
              <a:rPr lang="en-US" sz="1000" dirty="0"/>
              <a:t>Please Note: These are preliminary numbers and will be influenced by Kindergarten Registration, School Choice, Programs, etc.</a:t>
            </a:r>
          </a:p>
        </p:txBody>
      </p:sp>
    </p:spTree>
    <p:extLst>
      <p:ext uri="{BB962C8B-B14F-4D97-AF65-F5344CB8AC3E}">
        <p14:creationId xmlns:p14="http://schemas.microsoft.com/office/powerpoint/2010/main" val="33828773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1" y="6248400"/>
            <a:ext cx="6400800" cy="609600"/>
          </a:xfrm>
        </p:spPr>
        <p:txBody>
          <a:bodyPr/>
          <a:lstStyle/>
          <a:p>
            <a:r>
              <a:rPr lang="en-US" sz="3600" dirty="0">
                <a:solidFill>
                  <a:schemeClr val="bg1"/>
                </a:solidFill>
              </a:rPr>
              <a:t>Preliminary Enrollment Growth </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8" name="TextBox 7"/>
          <p:cNvSpPr txBox="1"/>
          <p:nvPr/>
        </p:nvSpPr>
        <p:spPr>
          <a:xfrm>
            <a:off x="127821" y="5750963"/>
            <a:ext cx="8863779" cy="246221"/>
          </a:xfrm>
          <a:prstGeom prst="rect">
            <a:avLst/>
          </a:prstGeom>
          <a:noFill/>
        </p:spPr>
        <p:txBody>
          <a:bodyPr wrap="square" rtlCol="0">
            <a:spAutoFit/>
          </a:bodyPr>
          <a:lstStyle/>
          <a:p>
            <a:pPr algn="ctr"/>
            <a:r>
              <a:rPr lang="en-US" sz="1000" dirty="0"/>
              <a:t>Please Note: These are preliminary numbers and will be influenced by Kindergarten Registration, School Choice, Programs, etc.</a:t>
            </a:r>
          </a:p>
        </p:txBody>
      </p:sp>
      <p:pic>
        <p:nvPicPr>
          <p:cNvPr id="12" name="Picture 11">
            <a:extLst>
              <a:ext uri="{FF2B5EF4-FFF2-40B4-BE49-F238E27FC236}">
                <a16:creationId xmlns:a16="http://schemas.microsoft.com/office/drawing/2014/main" id="{4DC333B1-4A28-4798-8F0B-2155A2878DF2}"/>
              </a:ext>
            </a:extLst>
          </p:cNvPr>
          <p:cNvPicPr>
            <a:picLocks noChangeAspect="1"/>
          </p:cNvPicPr>
          <p:nvPr/>
        </p:nvPicPr>
        <p:blipFill>
          <a:blip r:embed="rId3"/>
          <a:stretch>
            <a:fillRect/>
          </a:stretch>
        </p:blipFill>
        <p:spPr>
          <a:xfrm>
            <a:off x="338405" y="271873"/>
            <a:ext cx="4104762" cy="3371429"/>
          </a:xfrm>
          <a:prstGeom prst="rect">
            <a:avLst/>
          </a:prstGeom>
          <a:ln>
            <a:solidFill>
              <a:schemeClr val="accent1">
                <a:lumMod val="50000"/>
              </a:schemeClr>
            </a:solidFill>
          </a:ln>
        </p:spPr>
      </p:pic>
      <p:pic>
        <p:nvPicPr>
          <p:cNvPr id="13" name="Picture 12">
            <a:extLst>
              <a:ext uri="{FF2B5EF4-FFF2-40B4-BE49-F238E27FC236}">
                <a16:creationId xmlns:a16="http://schemas.microsoft.com/office/drawing/2014/main" id="{C0DDB1D3-CD4C-40E1-8C5E-3B206E6E2D6E}"/>
              </a:ext>
            </a:extLst>
          </p:cNvPr>
          <p:cNvPicPr>
            <a:picLocks noChangeAspect="1"/>
          </p:cNvPicPr>
          <p:nvPr/>
        </p:nvPicPr>
        <p:blipFill>
          <a:blip r:embed="rId4"/>
          <a:stretch>
            <a:fillRect/>
          </a:stretch>
        </p:blipFill>
        <p:spPr>
          <a:xfrm>
            <a:off x="4700835" y="290923"/>
            <a:ext cx="4095238" cy="3352379"/>
          </a:xfrm>
          <a:prstGeom prst="rect">
            <a:avLst/>
          </a:prstGeom>
          <a:ln>
            <a:solidFill>
              <a:schemeClr val="accent1">
                <a:lumMod val="50000"/>
              </a:schemeClr>
            </a:solidFill>
          </a:ln>
        </p:spPr>
      </p:pic>
      <p:pic>
        <p:nvPicPr>
          <p:cNvPr id="14" name="Picture 13">
            <a:extLst>
              <a:ext uri="{FF2B5EF4-FFF2-40B4-BE49-F238E27FC236}">
                <a16:creationId xmlns:a16="http://schemas.microsoft.com/office/drawing/2014/main" id="{7A1ECDB4-BA6A-4799-BCDD-26139521B2B0}"/>
              </a:ext>
            </a:extLst>
          </p:cNvPr>
          <p:cNvPicPr>
            <a:picLocks noChangeAspect="1"/>
          </p:cNvPicPr>
          <p:nvPr/>
        </p:nvPicPr>
        <p:blipFill>
          <a:blip r:embed="rId5"/>
          <a:stretch>
            <a:fillRect/>
          </a:stretch>
        </p:blipFill>
        <p:spPr>
          <a:xfrm>
            <a:off x="338405" y="3749862"/>
            <a:ext cx="8467190" cy="1937996"/>
          </a:xfrm>
          <a:prstGeom prst="rect">
            <a:avLst/>
          </a:prstGeom>
          <a:ln>
            <a:solidFill>
              <a:schemeClr val="accent1">
                <a:lumMod val="50000"/>
              </a:schemeClr>
            </a:solidFill>
          </a:ln>
        </p:spPr>
      </p:pic>
    </p:spTree>
    <p:extLst>
      <p:ext uri="{BB962C8B-B14F-4D97-AF65-F5344CB8AC3E}">
        <p14:creationId xmlns:p14="http://schemas.microsoft.com/office/powerpoint/2010/main" val="2633264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Enrollment Metrics: Population &amp; Birth Rate</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12" name="TextBox 11"/>
          <p:cNvSpPr txBox="1"/>
          <p:nvPr/>
        </p:nvSpPr>
        <p:spPr>
          <a:xfrm>
            <a:off x="152400" y="5697378"/>
            <a:ext cx="2895600" cy="246221"/>
          </a:xfrm>
          <a:prstGeom prst="rect">
            <a:avLst/>
          </a:prstGeom>
          <a:noFill/>
        </p:spPr>
        <p:txBody>
          <a:bodyPr wrap="square" rtlCol="0">
            <a:spAutoFit/>
          </a:bodyPr>
          <a:lstStyle/>
          <a:p>
            <a:r>
              <a:rPr lang="en-US" sz="1000" dirty="0"/>
              <a:t>Source: https://oasis.state.ga.us on 1.13.2020</a:t>
            </a:r>
          </a:p>
        </p:txBody>
      </p:sp>
      <p:graphicFrame>
        <p:nvGraphicFramePr>
          <p:cNvPr id="10" name="Chart 9">
            <a:extLst>
              <a:ext uri="{FF2B5EF4-FFF2-40B4-BE49-F238E27FC236}">
                <a16:creationId xmlns:a16="http://schemas.microsoft.com/office/drawing/2014/main" id="{00000000-0008-0000-1900-000002000000}"/>
              </a:ext>
            </a:extLst>
          </p:cNvPr>
          <p:cNvGraphicFramePr>
            <a:graphicFrameLocks/>
          </p:cNvGraphicFramePr>
          <p:nvPr>
            <p:extLst>
              <p:ext uri="{D42A27DB-BD31-4B8C-83A1-F6EECF244321}">
                <p14:modId xmlns:p14="http://schemas.microsoft.com/office/powerpoint/2010/main" val="2422210853"/>
              </p:ext>
            </p:extLst>
          </p:nvPr>
        </p:nvGraphicFramePr>
        <p:xfrm>
          <a:off x="500062" y="420476"/>
          <a:ext cx="3810000" cy="2331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0000000-0008-0000-1900-000004000000}"/>
              </a:ext>
            </a:extLst>
          </p:cNvPr>
          <p:cNvGraphicFramePr>
            <a:graphicFrameLocks/>
          </p:cNvGraphicFramePr>
          <p:nvPr>
            <p:extLst>
              <p:ext uri="{D42A27DB-BD31-4B8C-83A1-F6EECF244321}">
                <p14:modId xmlns:p14="http://schemas.microsoft.com/office/powerpoint/2010/main" val="3319957469"/>
              </p:ext>
            </p:extLst>
          </p:nvPr>
        </p:nvGraphicFramePr>
        <p:xfrm>
          <a:off x="4762005" y="416539"/>
          <a:ext cx="3767138" cy="2348740"/>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a:extLst>
              <a:ext uri="{FF2B5EF4-FFF2-40B4-BE49-F238E27FC236}">
                <a16:creationId xmlns:a16="http://schemas.microsoft.com/office/drawing/2014/main" id="{9C7E734A-805A-4D18-827C-8AC363839D58}"/>
              </a:ext>
            </a:extLst>
          </p:cNvPr>
          <p:cNvPicPr>
            <a:picLocks noChangeAspect="1"/>
          </p:cNvPicPr>
          <p:nvPr/>
        </p:nvPicPr>
        <p:blipFill>
          <a:blip r:embed="rId5"/>
          <a:stretch>
            <a:fillRect/>
          </a:stretch>
        </p:blipFill>
        <p:spPr>
          <a:xfrm>
            <a:off x="614857" y="3050590"/>
            <a:ext cx="7914286" cy="2485714"/>
          </a:xfrm>
          <a:prstGeom prst="rect">
            <a:avLst/>
          </a:prstGeom>
          <a:ln>
            <a:solidFill>
              <a:schemeClr val="accent1">
                <a:lumMod val="50000"/>
              </a:schemeClr>
            </a:solidFill>
          </a:ln>
        </p:spPr>
      </p:pic>
    </p:spTree>
    <p:extLst>
      <p:ext uri="{BB962C8B-B14F-4D97-AF65-F5344CB8AC3E}">
        <p14:creationId xmlns:p14="http://schemas.microsoft.com/office/powerpoint/2010/main" val="38967394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Enrollment Metrics: Building Permits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13" name="TextBox 12"/>
          <p:cNvSpPr txBox="1"/>
          <p:nvPr/>
        </p:nvSpPr>
        <p:spPr>
          <a:xfrm>
            <a:off x="152400" y="5697378"/>
            <a:ext cx="4953000" cy="246221"/>
          </a:xfrm>
          <a:prstGeom prst="rect">
            <a:avLst/>
          </a:prstGeom>
          <a:noFill/>
        </p:spPr>
        <p:txBody>
          <a:bodyPr wrap="square" rtlCol="0">
            <a:spAutoFit/>
          </a:bodyPr>
          <a:lstStyle/>
          <a:p>
            <a:r>
              <a:rPr lang="en-US" sz="1000" dirty="0"/>
              <a:t>Source: Paulding County Economic Development through October 2019 (annualized) </a:t>
            </a:r>
          </a:p>
        </p:txBody>
      </p:sp>
      <p:graphicFrame>
        <p:nvGraphicFramePr>
          <p:cNvPr id="5" name="Object 4">
            <a:extLst>
              <a:ext uri="{FF2B5EF4-FFF2-40B4-BE49-F238E27FC236}">
                <a16:creationId xmlns:a16="http://schemas.microsoft.com/office/drawing/2014/main" id="{55F20FB5-E06C-47ED-9243-BF0598E53D31}"/>
              </a:ext>
            </a:extLst>
          </p:cNvPr>
          <p:cNvGraphicFramePr>
            <a:graphicFrameLocks noChangeAspect="1"/>
          </p:cNvGraphicFramePr>
          <p:nvPr>
            <p:extLst>
              <p:ext uri="{D42A27DB-BD31-4B8C-83A1-F6EECF244321}">
                <p14:modId xmlns:p14="http://schemas.microsoft.com/office/powerpoint/2010/main" val="2264349318"/>
              </p:ext>
            </p:extLst>
          </p:nvPr>
        </p:nvGraphicFramePr>
        <p:xfrm>
          <a:off x="1000123" y="1858802"/>
          <a:ext cx="7143750" cy="3686175"/>
        </p:xfrm>
        <a:graphic>
          <a:graphicData uri="http://schemas.openxmlformats.org/presentationml/2006/ole">
            <mc:AlternateContent xmlns:mc="http://schemas.openxmlformats.org/markup-compatibility/2006">
              <mc:Choice xmlns:v="urn:schemas-microsoft-com:vml" Requires="v">
                <p:oleObj spid="_x0000_s42061" name="Worksheet" r:id="rId4" imgW="7143649" imgH="3686104" progId="Excel.Sheet.12">
                  <p:embed/>
                </p:oleObj>
              </mc:Choice>
              <mc:Fallback>
                <p:oleObj name="Worksheet" r:id="rId4" imgW="7143649" imgH="3686104" progId="Excel.Sheet.12">
                  <p:embed/>
                  <p:pic>
                    <p:nvPicPr>
                      <p:cNvPr id="0" name=""/>
                      <p:cNvPicPr/>
                      <p:nvPr/>
                    </p:nvPicPr>
                    <p:blipFill>
                      <a:blip r:embed="rId5"/>
                      <a:stretch>
                        <a:fillRect/>
                      </a:stretch>
                    </p:blipFill>
                    <p:spPr>
                      <a:xfrm>
                        <a:off x="1000123" y="1858802"/>
                        <a:ext cx="7143750" cy="3686175"/>
                      </a:xfrm>
                      <a:prstGeom prst="rect">
                        <a:avLst/>
                      </a:prstGeom>
                      <a:ln>
                        <a:solidFill>
                          <a:schemeClr val="accent1">
                            <a:lumMod val="50000"/>
                          </a:schemeClr>
                        </a:solidFill>
                      </a:ln>
                    </p:spPr>
                  </p:pic>
                </p:oleObj>
              </mc:Fallback>
            </mc:AlternateContent>
          </a:graphicData>
        </a:graphic>
      </p:graphicFrame>
      <p:pic>
        <p:nvPicPr>
          <p:cNvPr id="6" name="Picture 5">
            <a:extLst>
              <a:ext uri="{FF2B5EF4-FFF2-40B4-BE49-F238E27FC236}">
                <a16:creationId xmlns:a16="http://schemas.microsoft.com/office/drawing/2014/main" id="{B182EE48-2379-4BA6-A88B-2D853D9988AC}"/>
              </a:ext>
            </a:extLst>
          </p:cNvPr>
          <p:cNvPicPr>
            <a:picLocks noChangeAspect="1"/>
          </p:cNvPicPr>
          <p:nvPr/>
        </p:nvPicPr>
        <p:blipFill>
          <a:blip r:embed="rId6"/>
          <a:stretch>
            <a:fillRect/>
          </a:stretch>
        </p:blipFill>
        <p:spPr>
          <a:xfrm>
            <a:off x="1214855" y="363544"/>
            <a:ext cx="6714286" cy="1342857"/>
          </a:xfrm>
          <a:prstGeom prst="rect">
            <a:avLst/>
          </a:prstGeom>
          <a:ln>
            <a:solidFill>
              <a:schemeClr val="accent1"/>
            </a:solidFill>
          </a:ln>
        </p:spPr>
      </p:pic>
    </p:spTree>
    <p:extLst>
      <p:ext uri="{BB962C8B-B14F-4D97-AF65-F5344CB8AC3E}">
        <p14:creationId xmlns:p14="http://schemas.microsoft.com/office/powerpoint/2010/main" val="372984577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Enrollment Metrics: Home Sales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13" name="TextBox 12"/>
          <p:cNvSpPr txBox="1"/>
          <p:nvPr/>
        </p:nvSpPr>
        <p:spPr>
          <a:xfrm>
            <a:off x="152400" y="5697378"/>
            <a:ext cx="4953000" cy="246221"/>
          </a:xfrm>
          <a:prstGeom prst="rect">
            <a:avLst/>
          </a:prstGeom>
          <a:noFill/>
        </p:spPr>
        <p:txBody>
          <a:bodyPr wrap="square" rtlCol="0">
            <a:spAutoFit/>
          </a:bodyPr>
          <a:lstStyle/>
          <a:p>
            <a:r>
              <a:rPr lang="en-US" sz="1000" dirty="0"/>
              <a:t>Source: Georgia FMLS Monthly Survey </a:t>
            </a:r>
          </a:p>
        </p:txBody>
      </p:sp>
      <p:pic>
        <p:nvPicPr>
          <p:cNvPr id="4" name="Picture 3">
            <a:extLst>
              <a:ext uri="{FF2B5EF4-FFF2-40B4-BE49-F238E27FC236}">
                <a16:creationId xmlns:a16="http://schemas.microsoft.com/office/drawing/2014/main" id="{3A28AB31-EBC8-45A8-A380-6A959BE6A1BF}"/>
              </a:ext>
            </a:extLst>
          </p:cNvPr>
          <p:cNvPicPr>
            <a:picLocks noChangeAspect="1"/>
          </p:cNvPicPr>
          <p:nvPr/>
        </p:nvPicPr>
        <p:blipFill>
          <a:blip r:embed="rId3"/>
          <a:stretch>
            <a:fillRect/>
          </a:stretch>
        </p:blipFill>
        <p:spPr>
          <a:xfrm>
            <a:off x="457200" y="381000"/>
            <a:ext cx="8229600" cy="3650783"/>
          </a:xfrm>
          <a:prstGeom prst="rect">
            <a:avLst/>
          </a:prstGeom>
          <a:ln>
            <a:solidFill>
              <a:schemeClr val="accent1"/>
            </a:solidFill>
          </a:ln>
        </p:spPr>
      </p:pic>
      <p:sp>
        <p:nvSpPr>
          <p:cNvPr id="8" name="Rectangle 7">
            <a:extLst>
              <a:ext uri="{FF2B5EF4-FFF2-40B4-BE49-F238E27FC236}">
                <a16:creationId xmlns:a16="http://schemas.microsoft.com/office/drawing/2014/main" id="{5F019615-6D07-4EAB-A764-41FC2DA739F9}"/>
              </a:ext>
            </a:extLst>
          </p:cNvPr>
          <p:cNvSpPr/>
          <p:nvPr/>
        </p:nvSpPr>
        <p:spPr>
          <a:xfrm>
            <a:off x="1905000" y="4169729"/>
            <a:ext cx="6400800" cy="1264642"/>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Change in 2019 (Calendar Year) Home Sales:</a:t>
            </a:r>
          </a:p>
          <a:p>
            <a:pPr marL="285750" indent="-285750">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Properties Sold Decreased 148 or 4.3%</a:t>
            </a:r>
          </a:p>
          <a:p>
            <a:pPr marL="285750" indent="-285750">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Days on the Market Decreased by 1 day or 2.4%</a:t>
            </a:r>
          </a:p>
          <a:p>
            <a:pPr marL="285750" indent="-285750">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Average Sale Price Increased $14,642 or 6.8% </a:t>
            </a:r>
          </a:p>
        </p:txBody>
      </p:sp>
    </p:spTree>
    <p:extLst>
      <p:ext uri="{BB962C8B-B14F-4D97-AF65-F5344CB8AC3E}">
        <p14:creationId xmlns:p14="http://schemas.microsoft.com/office/powerpoint/2010/main" val="519557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620000" cy="609600"/>
          </a:xfrm>
        </p:spPr>
        <p:txBody>
          <a:bodyPr/>
          <a:lstStyle/>
          <a:p>
            <a:r>
              <a:rPr lang="en-US" sz="3600" dirty="0">
                <a:solidFill>
                  <a:schemeClr val="bg1"/>
                </a:solidFill>
              </a:rPr>
              <a:t>ESEP Enrollment Growth</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4" name="Rectangle 3">
            <a:extLst>
              <a:ext uri="{FF2B5EF4-FFF2-40B4-BE49-F238E27FC236}">
                <a16:creationId xmlns:a16="http://schemas.microsoft.com/office/drawing/2014/main" id="{ED6675A5-4F50-4A5D-B186-FEE0D3518CFD}"/>
              </a:ext>
            </a:extLst>
          </p:cNvPr>
          <p:cNvSpPr/>
          <p:nvPr/>
        </p:nvSpPr>
        <p:spPr>
          <a:xfrm>
            <a:off x="533400" y="274192"/>
            <a:ext cx="8077200" cy="2469009"/>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ESEP Enrollment Growth</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Enrollment in Exceptional Students Educational Programs (ESEP) has increased dramatically over the past several years.  In FY2019, the average additional cost per ESEP student was $1,802 or 23%, $7.8 million total.</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40% Increase in ESEP since FY2014 (6 years)</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Compared to 19% ESEP Statewide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Compared to 7% Overall Enrollment Growth</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10% Greater Cost (local and state sources)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23% Greater Cost (local, state and federal sources)</a:t>
            </a:r>
          </a:p>
        </p:txBody>
      </p:sp>
      <p:sp>
        <p:nvSpPr>
          <p:cNvPr id="10" name="TextBox 9">
            <a:extLst>
              <a:ext uri="{FF2B5EF4-FFF2-40B4-BE49-F238E27FC236}">
                <a16:creationId xmlns:a16="http://schemas.microsoft.com/office/drawing/2014/main" id="{D554BA57-7E06-4A9B-B7CE-F44A9D082020}"/>
              </a:ext>
            </a:extLst>
          </p:cNvPr>
          <p:cNvSpPr txBox="1"/>
          <p:nvPr/>
        </p:nvSpPr>
        <p:spPr>
          <a:xfrm>
            <a:off x="152400" y="5697378"/>
            <a:ext cx="7696200" cy="246221"/>
          </a:xfrm>
          <a:prstGeom prst="rect">
            <a:avLst/>
          </a:prstGeom>
          <a:noFill/>
        </p:spPr>
        <p:txBody>
          <a:bodyPr wrap="square" rtlCol="0">
            <a:spAutoFit/>
          </a:bodyPr>
          <a:lstStyle/>
          <a:p>
            <a:r>
              <a:rPr lang="en-US" sz="1000" dirty="0"/>
              <a:t>Source: </a:t>
            </a:r>
            <a:r>
              <a:rPr lang="en-US" sz="1000" dirty="0" err="1"/>
              <a:t>GaDOE</a:t>
            </a:r>
            <a:r>
              <a:rPr lang="en-US" sz="1000" dirty="0"/>
              <a:t> Enrollment by Disability and Student Enrollment by Grade as of FY2020 (includes PK) and FY2019 Excess Cost Report</a:t>
            </a:r>
          </a:p>
        </p:txBody>
      </p:sp>
      <p:graphicFrame>
        <p:nvGraphicFramePr>
          <p:cNvPr id="7" name="Chart 6">
            <a:extLst>
              <a:ext uri="{FF2B5EF4-FFF2-40B4-BE49-F238E27FC236}">
                <a16:creationId xmlns:a16="http://schemas.microsoft.com/office/drawing/2014/main" id="{19167FA7-3598-42E0-B02D-2F80B514F7F7}"/>
              </a:ext>
            </a:extLst>
          </p:cNvPr>
          <p:cNvGraphicFramePr>
            <a:graphicFrameLocks/>
          </p:cNvGraphicFramePr>
          <p:nvPr>
            <p:extLst>
              <p:ext uri="{D42A27DB-BD31-4B8C-83A1-F6EECF244321}">
                <p14:modId xmlns:p14="http://schemas.microsoft.com/office/powerpoint/2010/main" val="516474857"/>
              </p:ext>
            </p:extLst>
          </p:nvPr>
        </p:nvGraphicFramePr>
        <p:xfrm>
          <a:off x="988216" y="2743201"/>
          <a:ext cx="7167564" cy="29541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64270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2" y="4038600"/>
            <a:ext cx="8748713" cy="609600"/>
          </a:xfrm>
        </p:spPr>
        <p:txBody>
          <a:bodyPr/>
          <a:lstStyle/>
          <a:p>
            <a:pPr algn="ctr"/>
            <a:r>
              <a:rPr lang="en-US" sz="3600" dirty="0">
                <a:solidFill>
                  <a:schemeClr val="tx1"/>
                </a:solidFill>
              </a:rPr>
              <a:t>Organizational Factors Influencing Decisions: </a:t>
            </a:r>
            <a:r>
              <a:rPr lang="en-US" sz="4400" dirty="0">
                <a:solidFill>
                  <a:schemeClr val="tx1"/>
                </a:solidFill>
              </a:rPr>
              <a:t>Funding Factors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31670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26577461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EADADEA7-0C53-4F3F-8BA5-0290FD016CD1}"/>
              </a:ext>
            </a:extLst>
          </p:cNvPr>
          <p:cNvGraphicFramePr>
            <a:graphicFrameLocks/>
          </p:cNvGraphicFramePr>
          <p:nvPr>
            <p:extLst>
              <p:ext uri="{D42A27DB-BD31-4B8C-83A1-F6EECF244321}">
                <p14:modId xmlns:p14="http://schemas.microsoft.com/office/powerpoint/2010/main" val="3598913205"/>
              </p:ext>
            </p:extLst>
          </p:nvPr>
        </p:nvGraphicFramePr>
        <p:xfrm>
          <a:off x="-255464" y="232516"/>
          <a:ext cx="5164226" cy="38922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ACEB9CF8-EEC5-40F5-9E96-B4D15337A370}"/>
              </a:ext>
            </a:extLst>
          </p:cNvPr>
          <p:cNvGraphicFramePr>
            <a:graphicFrameLocks/>
          </p:cNvGraphicFramePr>
          <p:nvPr>
            <p:extLst>
              <p:ext uri="{D42A27DB-BD31-4B8C-83A1-F6EECF244321}">
                <p14:modId xmlns:p14="http://schemas.microsoft.com/office/powerpoint/2010/main" val="1281600865"/>
              </p:ext>
            </p:extLst>
          </p:nvPr>
        </p:nvGraphicFramePr>
        <p:xfrm>
          <a:off x="4191000" y="227854"/>
          <a:ext cx="5228771" cy="399142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Dependency on State Sources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7" name="TextBox 6"/>
          <p:cNvSpPr txBox="1"/>
          <p:nvPr/>
        </p:nvSpPr>
        <p:spPr>
          <a:xfrm>
            <a:off x="152400" y="5697378"/>
            <a:ext cx="4191000" cy="246221"/>
          </a:xfrm>
          <a:prstGeom prst="rect">
            <a:avLst/>
          </a:prstGeom>
          <a:noFill/>
        </p:spPr>
        <p:txBody>
          <a:bodyPr wrap="square" rtlCol="0">
            <a:spAutoFit/>
          </a:bodyPr>
          <a:lstStyle/>
          <a:p>
            <a:r>
              <a:rPr lang="en-US" sz="1000" dirty="0"/>
              <a:t>Source: </a:t>
            </a:r>
            <a:r>
              <a:rPr lang="en-US" sz="1000" dirty="0" err="1"/>
              <a:t>GaDOE</a:t>
            </a:r>
            <a:r>
              <a:rPr lang="en-US" sz="1000" dirty="0"/>
              <a:t> School System Revenue/Expenditures Report as of FY2019</a:t>
            </a:r>
          </a:p>
        </p:txBody>
      </p:sp>
      <p:graphicFrame>
        <p:nvGraphicFramePr>
          <p:cNvPr id="6" name="Chart 5"/>
          <p:cNvGraphicFramePr>
            <a:graphicFrameLocks/>
          </p:cNvGraphicFramePr>
          <p:nvPr>
            <p:extLst>
              <p:ext uri="{D42A27DB-BD31-4B8C-83A1-F6EECF244321}">
                <p14:modId xmlns:p14="http://schemas.microsoft.com/office/powerpoint/2010/main" val="3269844882"/>
              </p:ext>
            </p:extLst>
          </p:nvPr>
        </p:nvGraphicFramePr>
        <p:xfrm>
          <a:off x="6248400" y="2804847"/>
          <a:ext cx="3279084" cy="2443221"/>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5737900E-2D0A-438D-8547-F9FB7E0A20E8}"/>
              </a:ext>
            </a:extLst>
          </p:cNvPr>
          <p:cNvSpPr txBox="1"/>
          <p:nvPr/>
        </p:nvSpPr>
        <p:spPr>
          <a:xfrm>
            <a:off x="168381" y="4133184"/>
            <a:ext cx="6705600" cy="1477328"/>
          </a:xfrm>
          <a:prstGeom prst="rect">
            <a:avLst/>
          </a:prstGeom>
          <a:noFill/>
        </p:spPr>
        <p:txBody>
          <a:bodyPr wrap="square" rtlCol="0">
            <a:spAutoFit/>
          </a:bodyPr>
          <a:lstStyle/>
          <a:p>
            <a:r>
              <a:rPr lang="en-US" b="1" u="sng" dirty="0"/>
              <a:t>Dependency on State Sources</a:t>
            </a:r>
            <a:r>
              <a:rPr lang="en-US" b="1" dirty="0"/>
              <a:t>.</a:t>
            </a:r>
            <a:r>
              <a:rPr lang="en-US" dirty="0"/>
              <a:t>  With approximately 66% of revenue coming from state sources (compared to a statewide average of 52%) the District is highly susceptible to changes in state funding, including austerity reductions, Equalization Grant funding and changes in the Quality Basic Education (QBE) formula.</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School-Age Children per Household</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7" name="TextBox 6"/>
          <p:cNvSpPr txBox="1"/>
          <p:nvPr/>
        </p:nvSpPr>
        <p:spPr>
          <a:xfrm>
            <a:off x="3793149" y="5720813"/>
            <a:ext cx="5257800" cy="246221"/>
          </a:xfrm>
          <a:prstGeom prst="rect">
            <a:avLst/>
          </a:prstGeom>
          <a:noFill/>
        </p:spPr>
        <p:txBody>
          <a:bodyPr wrap="square" rtlCol="0">
            <a:spAutoFit/>
          </a:bodyPr>
          <a:lstStyle/>
          <a:p>
            <a:pPr algn="r"/>
            <a:r>
              <a:rPr lang="en-US" sz="1000" dirty="0"/>
              <a:t>Source: Dr. Jeffery Dorfman, State Fiscal Economist – 1/21/20 Presentation to General Assembly</a:t>
            </a:r>
          </a:p>
        </p:txBody>
      </p:sp>
      <p:pic>
        <p:nvPicPr>
          <p:cNvPr id="5" name="Picture 4">
            <a:extLst>
              <a:ext uri="{FF2B5EF4-FFF2-40B4-BE49-F238E27FC236}">
                <a16:creationId xmlns:a16="http://schemas.microsoft.com/office/drawing/2014/main" id="{12D0368B-B6CE-4113-B122-AACEA80D289F}"/>
              </a:ext>
            </a:extLst>
          </p:cNvPr>
          <p:cNvPicPr>
            <a:picLocks noChangeAspect="1"/>
          </p:cNvPicPr>
          <p:nvPr/>
        </p:nvPicPr>
        <p:blipFill>
          <a:blip r:embed="rId3"/>
          <a:stretch>
            <a:fillRect/>
          </a:stretch>
        </p:blipFill>
        <p:spPr>
          <a:xfrm>
            <a:off x="304800" y="260922"/>
            <a:ext cx="4790768" cy="3562161"/>
          </a:xfrm>
          <a:prstGeom prst="rect">
            <a:avLst/>
          </a:prstGeom>
          <a:ln>
            <a:solidFill>
              <a:schemeClr val="accent1"/>
            </a:solidFill>
          </a:ln>
        </p:spPr>
      </p:pic>
      <p:sp>
        <p:nvSpPr>
          <p:cNvPr id="10" name="TextBox 9">
            <a:extLst>
              <a:ext uri="{FF2B5EF4-FFF2-40B4-BE49-F238E27FC236}">
                <a16:creationId xmlns:a16="http://schemas.microsoft.com/office/drawing/2014/main" id="{27EF3086-A28C-4EB5-BCE4-E8126FA49993}"/>
              </a:ext>
            </a:extLst>
          </p:cNvPr>
          <p:cNvSpPr txBox="1"/>
          <p:nvPr/>
        </p:nvSpPr>
        <p:spPr>
          <a:xfrm>
            <a:off x="5257801" y="149942"/>
            <a:ext cx="3679378" cy="2339102"/>
          </a:xfrm>
          <a:prstGeom prst="rect">
            <a:avLst/>
          </a:prstGeom>
          <a:noFill/>
        </p:spPr>
        <p:txBody>
          <a:bodyPr wrap="square" rtlCol="0">
            <a:spAutoFit/>
          </a:bodyPr>
          <a:lstStyle/>
          <a:p>
            <a:pPr algn="ctr"/>
            <a:r>
              <a:rPr lang="en-US" b="1" u="sng" dirty="0"/>
              <a:t>State Budget Growth</a:t>
            </a:r>
          </a:p>
          <a:p>
            <a:pPr marL="111125" indent="-111125">
              <a:buFont typeface="Arial" panose="020B0604020202020204" pitchFamily="34" charset="0"/>
              <a:buChar char="•"/>
            </a:pPr>
            <a:r>
              <a:rPr lang="en-US" sz="1600" dirty="0"/>
              <a:t>2.3% Growth FY20 ($609m)</a:t>
            </a:r>
          </a:p>
          <a:p>
            <a:pPr marL="111125" indent="-111125">
              <a:buFont typeface="Arial" panose="020B0604020202020204" pitchFamily="34" charset="0"/>
              <a:buChar char="•"/>
            </a:pPr>
            <a:r>
              <a:rPr lang="en-US" sz="1600" dirty="0"/>
              <a:t>-.06 Growth FY20 </a:t>
            </a:r>
            <a:r>
              <a:rPr lang="en-US" sz="1600" dirty="0" err="1"/>
              <a:t>Amd</a:t>
            </a:r>
            <a:r>
              <a:rPr lang="en-US" sz="1600" dirty="0"/>
              <a:t> (-$159m)</a:t>
            </a:r>
          </a:p>
          <a:p>
            <a:pPr marL="111125" indent="-111125">
              <a:buFont typeface="Arial" panose="020B0604020202020204" pitchFamily="34" charset="0"/>
              <a:buChar char="•"/>
            </a:pPr>
            <a:r>
              <a:rPr lang="en-US" sz="1600" dirty="0"/>
              <a:t>2.1% Growth FY2021 ($566m)</a:t>
            </a:r>
          </a:p>
          <a:p>
            <a:endParaRPr lang="en-US" sz="800" dirty="0"/>
          </a:p>
          <a:p>
            <a:r>
              <a:rPr lang="en-US" dirty="0"/>
              <a:t>2018: State Income Tax reduction of 0.25% (6.0% to 5.75%), with a provision to consider another 0.25% reduction in 2020</a:t>
            </a:r>
          </a:p>
        </p:txBody>
      </p:sp>
      <p:sp>
        <p:nvSpPr>
          <p:cNvPr id="12" name="TextBox 11">
            <a:extLst>
              <a:ext uri="{FF2B5EF4-FFF2-40B4-BE49-F238E27FC236}">
                <a16:creationId xmlns:a16="http://schemas.microsoft.com/office/drawing/2014/main" id="{1996AA8C-75E9-4F6D-A5E4-204E408C84DA}"/>
              </a:ext>
            </a:extLst>
          </p:cNvPr>
          <p:cNvSpPr txBox="1"/>
          <p:nvPr/>
        </p:nvSpPr>
        <p:spPr>
          <a:xfrm>
            <a:off x="110804" y="3847246"/>
            <a:ext cx="4790768" cy="2616101"/>
          </a:xfrm>
          <a:prstGeom prst="rect">
            <a:avLst/>
          </a:prstGeom>
          <a:noFill/>
        </p:spPr>
        <p:txBody>
          <a:bodyPr wrap="square" rtlCol="0">
            <a:spAutoFit/>
          </a:bodyPr>
          <a:lstStyle/>
          <a:p>
            <a:pPr algn="ctr"/>
            <a:r>
              <a:rPr lang="en-US" b="1" u="sng" dirty="0"/>
              <a:t>State Budget Highlights (Initial)</a:t>
            </a:r>
          </a:p>
          <a:p>
            <a:pPr marL="111125" indent="-111125">
              <a:buFont typeface="Arial" panose="020B0604020202020204" pitchFamily="34" charset="0"/>
              <a:buChar char="•"/>
            </a:pPr>
            <a:r>
              <a:rPr lang="en-US" sz="1600" dirty="0"/>
              <a:t>$144m Enrollment Growth ($32m Equalization)</a:t>
            </a:r>
          </a:p>
          <a:p>
            <a:pPr marL="111125" indent="-111125">
              <a:buFont typeface="Arial" panose="020B0604020202020204" pitchFamily="34" charset="0"/>
              <a:buChar char="•"/>
            </a:pPr>
            <a:r>
              <a:rPr lang="en-US" sz="1600" dirty="0"/>
              <a:t>$362m Salary Increase ($2,000 certified)</a:t>
            </a:r>
          </a:p>
          <a:p>
            <a:pPr marL="111125" indent="-111125">
              <a:buFont typeface="Arial" panose="020B0604020202020204" pitchFamily="34" charset="0"/>
              <a:buChar char="•"/>
            </a:pPr>
            <a:r>
              <a:rPr lang="en-US" sz="1600" dirty="0"/>
              <a:t>5% Increase in Transportation and “Others”</a:t>
            </a:r>
          </a:p>
          <a:p>
            <a:pPr marL="111125" indent="-111125">
              <a:buFont typeface="Arial" panose="020B0604020202020204" pitchFamily="34" charset="0"/>
              <a:buChar char="•"/>
            </a:pPr>
            <a:r>
              <a:rPr lang="en-US" sz="1600" dirty="0"/>
              <a:t>Bonds for COPS and Bonds for Buses</a:t>
            </a:r>
          </a:p>
          <a:p>
            <a:pPr marL="111125" indent="-111125">
              <a:buFontTx/>
              <a:buChar char="-"/>
            </a:pPr>
            <a:r>
              <a:rPr lang="en-US" sz="1600" dirty="0"/>
              <a:t>Monitoring Duel Enrollment Changes</a:t>
            </a:r>
          </a:p>
          <a:p>
            <a:pPr marL="111125" indent="-111125">
              <a:buFontTx/>
              <a:buChar char="-"/>
            </a:pPr>
            <a:r>
              <a:rPr lang="en-US" sz="1600" dirty="0"/>
              <a:t>TAVT Changes</a:t>
            </a:r>
          </a:p>
          <a:p>
            <a:pPr marL="111125" indent="-111125">
              <a:buFontTx/>
              <a:buChar char="-"/>
            </a:pPr>
            <a:r>
              <a:rPr lang="en-US" sz="1600" dirty="0"/>
              <a:t>Grant Changes</a:t>
            </a:r>
          </a:p>
          <a:p>
            <a:pPr marL="111125" indent="-111125">
              <a:buFontTx/>
              <a:buChar char="-"/>
            </a:pPr>
            <a:endParaRPr lang="en-US" sz="1600"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7140605A-B586-4AA0-9900-B2DA7E7FA66D}"/>
              </a:ext>
            </a:extLst>
          </p:cNvPr>
          <p:cNvPicPr>
            <a:picLocks noChangeAspect="1"/>
          </p:cNvPicPr>
          <p:nvPr/>
        </p:nvPicPr>
        <p:blipFill>
          <a:blip r:embed="rId4"/>
          <a:stretch>
            <a:fillRect/>
          </a:stretch>
        </p:blipFill>
        <p:spPr>
          <a:xfrm>
            <a:off x="4731021" y="2513207"/>
            <a:ext cx="4187735" cy="3125019"/>
          </a:xfrm>
          <a:prstGeom prst="rect">
            <a:avLst/>
          </a:prstGeom>
          <a:ln>
            <a:solidFill>
              <a:schemeClr val="accent1"/>
            </a:solidFill>
          </a:ln>
        </p:spPr>
      </p:pic>
    </p:spTree>
    <p:extLst>
      <p:ext uri="{BB962C8B-B14F-4D97-AF65-F5344CB8AC3E}">
        <p14:creationId xmlns:p14="http://schemas.microsoft.com/office/powerpoint/2010/main" val="23576495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Fast Facts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1 | Fast Facts</a:t>
            </a:r>
          </a:p>
        </p:txBody>
      </p:sp>
      <p:pic>
        <p:nvPicPr>
          <p:cNvPr id="9316" name="Picture 100" descr="Image result for paulding county, GA">
            <a:extLst>
              <a:ext uri="{FF2B5EF4-FFF2-40B4-BE49-F238E27FC236}">
                <a16:creationId xmlns:a16="http://schemas.microsoft.com/office/drawing/2014/main" id="{D2862F32-63F3-4541-90CF-683137D86E02}"/>
              </a:ext>
            </a:extLst>
          </p:cNvPr>
          <p:cNvPicPr>
            <a:picLocks noChangeAspect="1" noChangeArrowheads="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a:off x="5664604" y="1907558"/>
            <a:ext cx="3254973" cy="3747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F7B75C-E201-4FFE-B41E-73D3A720FB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77860" y="722567"/>
            <a:ext cx="2431487" cy="2369983"/>
          </a:xfrm>
          <a:prstGeom prst="rect">
            <a:avLst/>
          </a:prstGeom>
        </p:spPr>
      </p:pic>
      <p:graphicFrame>
        <p:nvGraphicFramePr>
          <p:cNvPr id="7" name="Object 6">
            <a:extLst>
              <a:ext uri="{FF2B5EF4-FFF2-40B4-BE49-F238E27FC236}">
                <a16:creationId xmlns:a16="http://schemas.microsoft.com/office/drawing/2014/main" id="{99CDCE8A-CF49-4A6D-B1FE-7A0E82EA6A10}"/>
              </a:ext>
            </a:extLst>
          </p:cNvPr>
          <p:cNvGraphicFramePr>
            <a:graphicFrameLocks noChangeAspect="1"/>
          </p:cNvGraphicFramePr>
          <p:nvPr>
            <p:extLst>
              <p:ext uri="{D42A27DB-BD31-4B8C-83A1-F6EECF244321}">
                <p14:modId xmlns:p14="http://schemas.microsoft.com/office/powerpoint/2010/main" val="3960264572"/>
              </p:ext>
            </p:extLst>
          </p:nvPr>
        </p:nvGraphicFramePr>
        <p:xfrm>
          <a:off x="152400" y="292543"/>
          <a:ext cx="5514975" cy="5657850"/>
        </p:xfrm>
        <a:graphic>
          <a:graphicData uri="http://schemas.openxmlformats.org/presentationml/2006/ole">
            <mc:AlternateContent xmlns:mc="http://schemas.openxmlformats.org/markup-compatibility/2006">
              <mc:Choice xmlns:v="urn:schemas-microsoft-com:vml" Requires="v">
                <p:oleObj spid="_x0000_s41042" name="Worksheet" r:id="rId6" imgW="5514992" imgH="5657899" progId="Excel.Sheet.12">
                  <p:embed/>
                </p:oleObj>
              </mc:Choice>
              <mc:Fallback>
                <p:oleObj name="Worksheet" r:id="rId6" imgW="5514992" imgH="5657899" progId="Excel.Sheet.12">
                  <p:embed/>
                  <p:pic>
                    <p:nvPicPr>
                      <p:cNvPr id="0" name=""/>
                      <p:cNvPicPr/>
                      <p:nvPr/>
                    </p:nvPicPr>
                    <p:blipFill>
                      <a:blip r:embed="rId7"/>
                      <a:stretch>
                        <a:fillRect/>
                      </a:stretch>
                    </p:blipFill>
                    <p:spPr>
                      <a:xfrm>
                        <a:off x="152400" y="292543"/>
                        <a:ext cx="5514975" cy="5657850"/>
                      </a:xfrm>
                      <a:prstGeom prst="rect">
                        <a:avLst/>
                      </a:prstGeom>
                    </p:spPr>
                  </p:pic>
                </p:oleObj>
              </mc:Fallback>
            </mc:AlternateContent>
          </a:graphicData>
        </a:graphic>
      </p:graphicFrame>
    </p:spTree>
    <p:extLst>
      <p:ext uri="{BB962C8B-B14F-4D97-AF65-F5344CB8AC3E}">
        <p14:creationId xmlns:p14="http://schemas.microsoft.com/office/powerpoint/2010/main" val="244106128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Low Wealth</a:t>
            </a:r>
          </a:p>
        </p:txBody>
      </p:sp>
      <p:sp>
        <p:nvSpPr>
          <p:cNvPr id="8"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5" name="TextBox 4"/>
          <p:cNvSpPr txBox="1"/>
          <p:nvPr/>
        </p:nvSpPr>
        <p:spPr>
          <a:xfrm>
            <a:off x="1789501" y="5749474"/>
            <a:ext cx="5580994" cy="246221"/>
          </a:xfrm>
          <a:prstGeom prst="rect">
            <a:avLst/>
          </a:prstGeom>
          <a:noFill/>
        </p:spPr>
        <p:txBody>
          <a:bodyPr wrap="square" rtlCol="0">
            <a:spAutoFit/>
          </a:bodyPr>
          <a:lstStyle/>
          <a:p>
            <a:pPr algn="ctr"/>
            <a:r>
              <a:rPr lang="en-US" sz="1000" dirty="0"/>
              <a:t>Source: </a:t>
            </a:r>
            <a:r>
              <a:rPr lang="en-US" sz="1000" dirty="0" err="1"/>
              <a:t>GaDOE</a:t>
            </a:r>
            <a:r>
              <a:rPr lang="en-US" sz="1000" dirty="0"/>
              <a:t> School System Revenue/Expenditures Report as of FY2019</a:t>
            </a:r>
          </a:p>
        </p:txBody>
      </p:sp>
      <p:graphicFrame>
        <p:nvGraphicFramePr>
          <p:cNvPr id="4" name="Object 3">
            <a:extLst>
              <a:ext uri="{FF2B5EF4-FFF2-40B4-BE49-F238E27FC236}">
                <a16:creationId xmlns:a16="http://schemas.microsoft.com/office/drawing/2014/main" id="{02046BDD-C207-4688-819C-B657BC0545B5}"/>
              </a:ext>
            </a:extLst>
          </p:cNvPr>
          <p:cNvGraphicFramePr>
            <a:graphicFrameLocks noChangeAspect="1"/>
          </p:cNvGraphicFramePr>
          <p:nvPr>
            <p:extLst>
              <p:ext uri="{D42A27DB-BD31-4B8C-83A1-F6EECF244321}">
                <p14:modId xmlns:p14="http://schemas.microsoft.com/office/powerpoint/2010/main" val="2521062095"/>
              </p:ext>
            </p:extLst>
          </p:nvPr>
        </p:nvGraphicFramePr>
        <p:xfrm>
          <a:off x="408376" y="185737"/>
          <a:ext cx="1381125" cy="5666154"/>
        </p:xfrm>
        <a:graphic>
          <a:graphicData uri="http://schemas.openxmlformats.org/presentationml/2006/ole">
            <mc:AlternateContent xmlns:mc="http://schemas.openxmlformats.org/markup-compatibility/2006">
              <mc:Choice xmlns:v="urn:schemas-microsoft-com:vml" Requires="v">
                <p:oleObj spid="_x0000_s43173" name="Worksheet" r:id="rId4" imgW="2209935" imgH="9067876" progId="Excel.Sheet.12">
                  <p:embed/>
                </p:oleObj>
              </mc:Choice>
              <mc:Fallback>
                <p:oleObj name="Worksheet" r:id="rId4" imgW="2209935" imgH="9067876" progId="Excel.Sheet.12">
                  <p:embed/>
                  <p:pic>
                    <p:nvPicPr>
                      <p:cNvPr id="0" name=""/>
                      <p:cNvPicPr/>
                      <p:nvPr/>
                    </p:nvPicPr>
                    <p:blipFill>
                      <a:blip r:embed="rId5"/>
                      <a:stretch>
                        <a:fillRect/>
                      </a:stretch>
                    </p:blipFill>
                    <p:spPr>
                      <a:xfrm>
                        <a:off x="408376" y="185737"/>
                        <a:ext cx="1381125" cy="566615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EC9AF9D-4789-4324-9867-409273440CB7}"/>
              </a:ext>
            </a:extLst>
          </p:cNvPr>
          <p:cNvGraphicFramePr>
            <a:graphicFrameLocks noChangeAspect="1"/>
          </p:cNvGraphicFramePr>
          <p:nvPr>
            <p:extLst>
              <p:ext uri="{D42A27DB-BD31-4B8C-83A1-F6EECF244321}">
                <p14:modId xmlns:p14="http://schemas.microsoft.com/office/powerpoint/2010/main" val="3216647880"/>
              </p:ext>
            </p:extLst>
          </p:nvPr>
        </p:nvGraphicFramePr>
        <p:xfrm>
          <a:off x="7315200" y="356820"/>
          <a:ext cx="1420424" cy="5323987"/>
        </p:xfrm>
        <a:graphic>
          <a:graphicData uri="http://schemas.openxmlformats.org/presentationml/2006/ole">
            <mc:AlternateContent xmlns:mc="http://schemas.openxmlformats.org/markup-compatibility/2006">
              <mc:Choice xmlns:v="urn:schemas-microsoft-com:vml" Requires="v">
                <p:oleObj spid="_x0000_s43174" name="Worksheet" r:id="rId6" imgW="2152751" imgH="8067659" progId="Excel.Sheet.12">
                  <p:embed/>
                </p:oleObj>
              </mc:Choice>
              <mc:Fallback>
                <p:oleObj name="Worksheet" r:id="rId6" imgW="2152751" imgH="8067659" progId="Excel.Sheet.12">
                  <p:embed/>
                  <p:pic>
                    <p:nvPicPr>
                      <p:cNvPr id="0" name=""/>
                      <p:cNvPicPr/>
                      <p:nvPr/>
                    </p:nvPicPr>
                    <p:blipFill>
                      <a:blip r:embed="rId7"/>
                      <a:stretch>
                        <a:fillRect/>
                      </a:stretch>
                    </p:blipFill>
                    <p:spPr>
                      <a:xfrm>
                        <a:off x="7315200" y="356820"/>
                        <a:ext cx="1420424" cy="5323987"/>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E8863B80-60C8-449B-94DC-0E85DD8017D0}"/>
              </a:ext>
            </a:extLst>
          </p:cNvPr>
          <p:cNvSpPr txBox="1"/>
          <p:nvPr/>
        </p:nvSpPr>
        <p:spPr>
          <a:xfrm>
            <a:off x="2295715" y="2774600"/>
            <a:ext cx="4779233"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12</a:t>
            </a:r>
            <a:r>
              <a:rPr lang="en-US" sz="1600" baseline="30000" dirty="0"/>
              <a:t>th</a:t>
            </a:r>
            <a:r>
              <a:rPr lang="en-US" sz="1600" dirty="0"/>
              <a:t> Largest District </a:t>
            </a:r>
            <a:endParaRPr lang="en-US" sz="800" dirty="0"/>
          </a:p>
          <a:p>
            <a:pPr marL="285750" indent="-285750">
              <a:buFont typeface="Arial" panose="020B0604020202020204" pitchFamily="34" charset="0"/>
              <a:buChar char="•"/>
            </a:pPr>
            <a:r>
              <a:rPr lang="en-US" sz="1600" dirty="0"/>
              <a:t>31</a:t>
            </a:r>
            <a:r>
              <a:rPr lang="en-US" sz="1600" baseline="30000" dirty="0"/>
              <a:t>st</a:t>
            </a:r>
            <a:r>
              <a:rPr lang="en-US" sz="1600" dirty="0"/>
              <a:t> in Local Revenue per Student (121 vs 180)</a:t>
            </a:r>
          </a:p>
          <a:p>
            <a:pPr marL="742950" lvl="1" indent="-285750">
              <a:buFont typeface="Wingdings" panose="05000000000000000000" pitchFamily="2" charset="2"/>
              <a:buChar char="ü"/>
            </a:pPr>
            <a:r>
              <a:rPr lang="en-US" sz="1600" dirty="0"/>
              <a:t>Average $1,331 less per Student</a:t>
            </a:r>
          </a:p>
          <a:p>
            <a:pPr marL="742950" lvl="1" indent="-285750">
              <a:buFont typeface="Wingdings" panose="05000000000000000000" pitchFamily="2" charset="2"/>
              <a:buChar char="ü"/>
            </a:pPr>
            <a:r>
              <a:rPr lang="en-US" sz="1600" b="1" dirty="0">
                <a:solidFill>
                  <a:schemeClr val="accent2">
                    <a:lumMod val="75000"/>
                  </a:schemeClr>
                </a:solidFill>
              </a:rPr>
              <a:t>$40 million Total</a:t>
            </a:r>
            <a:endParaRPr lang="en-US" sz="800" b="1" dirty="0"/>
          </a:p>
          <a:p>
            <a:pPr marL="285750" indent="-285750">
              <a:buFont typeface="Arial" panose="020B0604020202020204" pitchFamily="34" charset="0"/>
              <a:buChar char="•"/>
            </a:pPr>
            <a:r>
              <a:rPr lang="en-US" sz="1600" dirty="0"/>
              <a:t>8</a:t>
            </a:r>
            <a:r>
              <a:rPr lang="en-US" sz="1600" baseline="30000" dirty="0"/>
              <a:t>th</a:t>
            </a:r>
            <a:r>
              <a:rPr lang="en-US" sz="1600" dirty="0"/>
              <a:t> in State Revenue per Student (92 vs 180)</a:t>
            </a:r>
          </a:p>
          <a:p>
            <a:pPr marL="742950" lvl="2" indent="-285750">
              <a:buFont typeface="Wingdings" panose="05000000000000000000" pitchFamily="2" charset="2"/>
              <a:buChar char="ü"/>
            </a:pPr>
            <a:r>
              <a:rPr lang="en-US" sz="1600" dirty="0"/>
              <a:t>Average $816 more per Student</a:t>
            </a:r>
          </a:p>
          <a:p>
            <a:pPr marL="742950" lvl="2" indent="-285750">
              <a:buFont typeface="Wingdings" panose="05000000000000000000" pitchFamily="2" charset="2"/>
              <a:buChar char="ü"/>
            </a:pPr>
            <a:r>
              <a:rPr lang="en-US" sz="1600" dirty="0"/>
              <a:t>$29 million Equalization Grant (3</a:t>
            </a:r>
            <a:r>
              <a:rPr lang="en-US" sz="1600" baseline="30000" dirty="0"/>
              <a:t>rd</a:t>
            </a:r>
            <a:r>
              <a:rPr lang="en-US" sz="1600" dirty="0"/>
              <a:t> Largest)</a:t>
            </a:r>
          </a:p>
          <a:p>
            <a:pPr marL="285750" indent="-285750">
              <a:buFont typeface="Arial" panose="020B0604020202020204" pitchFamily="34" charset="0"/>
              <a:buChar char="•"/>
            </a:pPr>
            <a:r>
              <a:rPr lang="en-US" sz="1600" dirty="0"/>
              <a:t>24</a:t>
            </a:r>
            <a:r>
              <a:rPr lang="en-US" sz="1600" baseline="30000" dirty="0"/>
              <a:t>th</a:t>
            </a:r>
            <a:r>
              <a:rPr lang="en-US" sz="1600" dirty="0"/>
              <a:t> in Total Revenue per Student (150 vs 180)</a:t>
            </a:r>
          </a:p>
          <a:p>
            <a:pPr marL="742950" lvl="3" indent="-285750">
              <a:buFont typeface="Wingdings" panose="05000000000000000000" pitchFamily="2" charset="2"/>
              <a:buChar char="ü"/>
            </a:pPr>
            <a:r>
              <a:rPr lang="en-US" sz="1600" dirty="0"/>
              <a:t>Average $698 or 7% less per Student</a:t>
            </a:r>
          </a:p>
          <a:p>
            <a:pPr marL="742950" lvl="3" indent="-285750">
              <a:buFont typeface="Wingdings" panose="05000000000000000000" pitchFamily="2" charset="2"/>
              <a:buChar char="ü"/>
            </a:pPr>
            <a:r>
              <a:rPr lang="en-US" sz="1600" b="1" dirty="0">
                <a:solidFill>
                  <a:schemeClr val="accent2">
                    <a:lumMod val="75000"/>
                  </a:schemeClr>
                </a:solidFill>
              </a:rPr>
              <a:t>$21 million Total</a:t>
            </a:r>
          </a:p>
        </p:txBody>
      </p:sp>
      <p:sp>
        <p:nvSpPr>
          <p:cNvPr id="17" name="TextBox 16">
            <a:extLst>
              <a:ext uri="{FF2B5EF4-FFF2-40B4-BE49-F238E27FC236}">
                <a16:creationId xmlns:a16="http://schemas.microsoft.com/office/drawing/2014/main" id="{EFFA9481-97D3-49BF-84A8-B9E7B3173740}"/>
              </a:ext>
            </a:extLst>
          </p:cNvPr>
          <p:cNvSpPr txBox="1"/>
          <p:nvPr/>
        </p:nvSpPr>
        <p:spPr>
          <a:xfrm>
            <a:off x="2085047" y="482113"/>
            <a:ext cx="4779233" cy="2215991"/>
          </a:xfrm>
          <a:prstGeom prst="rect">
            <a:avLst/>
          </a:prstGeom>
          <a:noFill/>
        </p:spPr>
        <p:txBody>
          <a:bodyPr wrap="square" rtlCol="0">
            <a:spAutoFit/>
          </a:bodyPr>
          <a:lstStyle/>
          <a:p>
            <a:r>
              <a:rPr lang="en-US" sz="1600" b="1" u="sng" dirty="0"/>
              <a:t>Low Wealth</a:t>
            </a:r>
            <a:r>
              <a:rPr lang="en-US" sz="1600" b="1" dirty="0"/>
              <a:t>.</a:t>
            </a:r>
            <a:r>
              <a:rPr lang="en-US" sz="1600" dirty="0"/>
              <a:t>  Despite economically favorable employment, income and free-and-reduced lunch statistics, PCSD is considered low wealth due to a limited commercial and industrial tax base and the large number of school-age children per household. </a:t>
            </a:r>
          </a:p>
          <a:p>
            <a:endParaRPr lang="en-US" sz="800" dirty="0"/>
          </a:p>
          <a:p>
            <a:r>
              <a:rPr lang="en-US" sz="1600" b="1" u="sng" dirty="0"/>
              <a:t>Revenue Rankings</a:t>
            </a:r>
            <a:r>
              <a:rPr lang="en-US" sz="1600" b="1" dirty="0"/>
              <a:t>.</a:t>
            </a:r>
            <a:r>
              <a:rPr lang="en-US" sz="1600" dirty="0"/>
              <a:t>  FY2019 rankings against the 35 large school districts (enrollment &gt;10,000) and all 180 districts in Georgia:</a:t>
            </a:r>
          </a:p>
        </p:txBody>
      </p:sp>
    </p:spTree>
    <p:extLst>
      <p:ext uri="{BB962C8B-B14F-4D97-AF65-F5344CB8AC3E}">
        <p14:creationId xmlns:p14="http://schemas.microsoft.com/office/powerpoint/2010/main" val="335364630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Low Wealth: Local per Pupil Funding</a:t>
            </a:r>
          </a:p>
        </p:txBody>
      </p:sp>
      <p:sp>
        <p:nvSpPr>
          <p:cNvPr id="8"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pic>
        <p:nvPicPr>
          <p:cNvPr id="4" name="Picture 3">
            <a:extLst>
              <a:ext uri="{FF2B5EF4-FFF2-40B4-BE49-F238E27FC236}">
                <a16:creationId xmlns:a16="http://schemas.microsoft.com/office/drawing/2014/main" id="{69A58622-87E8-425F-BC4E-CE693248C270}"/>
              </a:ext>
            </a:extLst>
          </p:cNvPr>
          <p:cNvPicPr>
            <a:picLocks noChangeAspect="1"/>
          </p:cNvPicPr>
          <p:nvPr/>
        </p:nvPicPr>
        <p:blipFill>
          <a:blip r:embed="rId3"/>
          <a:stretch>
            <a:fillRect/>
          </a:stretch>
        </p:blipFill>
        <p:spPr>
          <a:xfrm>
            <a:off x="341373" y="568125"/>
            <a:ext cx="8477250" cy="4019966"/>
          </a:xfrm>
          <a:prstGeom prst="rect">
            <a:avLst/>
          </a:prstGeom>
          <a:ln>
            <a:solidFill>
              <a:schemeClr val="accent1">
                <a:lumMod val="50000"/>
              </a:schemeClr>
            </a:solidFill>
          </a:ln>
        </p:spPr>
      </p:pic>
      <p:sp>
        <p:nvSpPr>
          <p:cNvPr id="6" name="Rectangle 5">
            <a:extLst>
              <a:ext uri="{FF2B5EF4-FFF2-40B4-BE49-F238E27FC236}">
                <a16:creationId xmlns:a16="http://schemas.microsoft.com/office/drawing/2014/main" id="{B2F88CB3-F88D-4F87-91C7-152E1B02DE13}"/>
              </a:ext>
            </a:extLst>
          </p:cNvPr>
          <p:cNvSpPr/>
          <p:nvPr/>
        </p:nvSpPr>
        <p:spPr>
          <a:xfrm>
            <a:off x="1143000" y="4740491"/>
            <a:ext cx="6705600" cy="646331"/>
          </a:xfrm>
          <a:prstGeom prst="rect">
            <a:avLst/>
          </a:prstGeom>
        </p:spPr>
        <p:txBody>
          <a:bodyPr wrap="square">
            <a:spAutoFit/>
          </a:bodyPr>
          <a:lstStyle/>
          <a:p>
            <a:pPr algn="ctr"/>
            <a:r>
              <a:rPr lang="en-US" dirty="0"/>
              <a:t>PCSD remains $486 lower in per-pupil local revenue than comparable districts or $1,482 lower than the statewide average.</a:t>
            </a:r>
          </a:p>
        </p:txBody>
      </p:sp>
      <p:sp>
        <p:nvSpPr>
          <p:cNvPr id="11" name="TextBox 10">
            <a:extLst>
              <a:ext uri="{FF2B5EF4-FFF2-40B4-BE49-F238E27FC236}">
                <a16:creationId xmlns:a16="http://schemas.microsoft.com/office/drawing/2014/main" id="{BE51E965-2012-48D3-AD1F-8F5B2BBE5DF2}"/>
              </a:ext>
            </a:extLst>
          </p:cNvPr>
          <p:cNvSpPr txBox="1"/>
          <p:nvPr/>
        </p:nvSpPr>
        <p:spPr>
          <a:xfrm>
            <a:off x="1789501" y="5749474"/>
            <a:ext cx="5580994" cy="246221"/>
          </a:xfrm>
          <a:prstGeom prst="rect">
            <a:avLst/>
          </a:prstGeom>
          <a:noFill/>
        </p:spPr>
        <p:txBody>
          <a:bodyPr wrap="square" rtlCol="0">
            <a:spAutoFit/>
          </a:bodyPr>
          <a:lstStyle/>
          <a:p>
            <a:pPr algn="ctr"/>
            <a:r>
              <a:rPr lang="en-US" sz="1000" dirty="0"/>
              <a:t>Source: </a:t>
            </a:r>
            <a:r>
              <a:rPr lang="en-US" sz="1000" dirty="0" err="1"/>
              <a:t>GaDOE</a:t>
            </a:r>
            <a:r>
              <a:rPr lang="en-US" sz="1000" dirty="0"/>
              <a:t> School System Revenue/Expenditures Report as of FY2019</a:t>
            </a:r>
          </a:p>
        </p:txBody>
      </p:sp>
    </p:spTree>
    <p:extLst>
      <p:ext uri="{BB962C8B-B14F-4D97-AF65-F5344CB8AC3E}">
        <p14:creationId xmlns:p14="http://schemas.microsoft.com/office/powerpoint/2010/main" val="113543241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6ED8E-1719-4F59-A87D-3F4EE3F13742}"/>
              </a:ext>
            </a:extLst>
          </p:cNvPr>
          <p:cNvPicPr>
            <a:picLocks noChangeAspect="1"/>
          </p:cNvPicPr>
          <p:nvPr/>
        </p:nvPicPr>
        <p:blipFill>
          <a:blip r:embed="rId3"/>
          <a:stretch>
            <a:fillRect/>
          </a:stretch>
        </p:blipFill>
        <p:spPr>
          <a:xfrm>
            <a:off x="527266" y="4419600"/>
            <a:ext cx="4311167" cy="1441986"/>
          </a:xfrm>
          <a:prstGeom prst="rect">
            <a:avLst/>
          </a:prstGeom>
          <a:ln>
            <a:solidFill>
              <a:schemeClr val="accent1"/>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Equalization Grant</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graphicFrame>
        <p:nvGraphicFramePr>
          <p:cNvPr id="12" name="Chart 11">
            <a:extLst>
              <a:ext uri="{FF2B5EF4-FFF2-40B4-BE49-F238E27FC236}">
                <a16:creationId xmlns:a16="http://schemas.microsoft.com/office/drawing/2014/main" id="{B0C4EF17-1579-4C43-8D95-DE2E14ACA7D9}"/>
              </a:ext>
            </a:extLst>
          </p:cNvPr>
          <p:cNvGraphicFramePr>
            <a:graphicFrameLocks/>
          </p:cNvGraphicFramePr>
          <p:nvPr>
            <p:extLst>
              <p:ext uri="{D42A27DB-BD31-4B8C-83A1-F6EECF244321}">
                <p14:modId xmlns:p14="http://schemas.microsoft.com/office/powerpoint/2010/main" val="3461882237"/>
              </p:ext>
            </p:extLst>
          </p:nvPr>
        </p:nvGraphicFramePr>
        <p:xfrm>
          <a:off x="7105650" y="304800"/>
          <a:ext cx="1657350" cy="432434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C42BE603-54E5-4C43-95B7-22088421F35E}"/>
              </a:ext>
            </a:extLst>
          </p:cNvPr>
          <p:cNvSpPr txBox="1"/>
          <p:nvPr/>
        </p:nvSpPr>
        <p:spPr>
          <a:xfrm>
            <a:off x="4965583" y="4540428"/>
            <a:ext cx="4026017" cy="1200329"/>
          </a:xfrm>
          <a:prstGeom prst="rect">
            <a:avLst/>
          </a:prstGeom>
          <a:noFill/>
        </p:spPr>
        <p:txBody>
          <a:bodyPr wrap="square" rtlCol="0">
            <a:spAutoFit/>
          </a:bodyPr>
          <a:lstStyle/>
          <a:p>
            <a:r>
              <a:rPr lang="en-US" dirty="0"/>
              <a:t>A stable variance between PCSD and Statewide Wealth-per-Weighted FTE could result in a minimal decline (assuming no changes in state funding) </a:t>
            </a:r>
          </a:p>
        </p:txBody>
      </p:sp>
      <p:graphicFrame>
        <p:nvGraphicFramePr>
          <p:cNvPr id="9" name="Chart 8">
            <a:extLst>
              <a:ext uri="{FF2B5EF4-FFF2-40B4-BE49-F238E27FC236}">
                <a16:creationId xmlns:a16="http://schemas.microsoft.com/office/drawing/2014/main" id="{00000000-0008-0000-0B00-000003000000}"/>
              </a:ext>
            </a:extLst>
          </p:cNvPr>
          <p:cNvGraphicFramePr>
            <a:graphicFrameLocks/>
          </p:cNvGraphicFramePr>
          <p:nvPr>
            <p:extLst>
              <p:ext uri="{D42A27DB-BD31-4B8C-83A1-F6EECF244321}">
                <p14:modId xmlns:p14="http://schemas.microsoft.com/office/powerpoint/2010/main" val="3662390060"/>
              </p:ext>
            </p:extLst>
          </p:nvPr>
        </p:nvGraphicFramePr>
        <p:xfrm>
          <a:off x="381000" y="455390"/>
          <a:ext cx="6439514" cy="369279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558628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2" y="4038600"/>
            <a:ext cx="8748713" cy="609600"/>
          </a:xfrm>
        </p:spPr>
        <p:txBody>
          <a:bodyPr/>
          <a:lstStyle/>
          <a:p>
            <a:pPr algn="ctr"/>
            <a:r>
              <a:rPr lang="en-US" sz="3600" dirty="0">
                <a:solidFill>
                  <a:schemeClr val="tx1"/>
                </a:solidFill>
              </a:rPr>
              <a:t>Organizational Factors Influencing Decisions: </a:t>
            </a:r>
            <a:r>
              <a:rPr lang="en-US" sz="4400" dirty="0">
                <a:solidFill>
                  <a:schemeClr val="tx1"/>
                </a:solidFill>
              </a:rPr>
              <a:t>Operating Factors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31670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18544901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Expenditure Comparison / Targets</a:t>
            </a:r>
          </a:p>
        </p:txBody>
      </p:sp>
      <p:sp>
        <p:nvSpPr>
          <p:cNvPr id="7" name="Subtitle 2"/>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r">
              <a:defRPr/>
            </a:pPr>
            <a:r>
              <a:rPr lang="en-US" sz="1200" dirty="0"/>
              <a:t>2 | Budget Factors</a:t>
            </a:r>
          </a:p>
        </p:txBody>
      </p:sp>
      <p:graphicFrame>
        <p:nvGraphicFramePr>
          <p:cNvPr id="6" name="Chart 5">
            <a:extLst>
              <a:ext uri="{FF2B5EF4-FFF2-40B4-BE49-F238E27FC236}">
                <a16:creationId xmlns:a16="http://schemas.microsoft.com/office/drawing/2014/main" id="{00000000-0008-0000-1600-000007000000}"/>
              </a:ext>
            </a:extLst>
          </p:cNvPr>
          <p:cNvGraphicFramePr>
            <a:graphicFrameLocks/>
          </p:cNvGraphicFramePr>
          <p:nvPr/>
        </p:nvGraphicFramePr>
        <p:xfrm>
          <a:off x="343958" y="381000"/>
          <a:ext cx="8456083" cy="5295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18602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General Fund Assumptions &amp; Observations</a:t>
            </a:r>
          </a:p>
        </p:txBody>
      </p:sp>
      <p:sp>
        <p:nvSpPr>
          <p:cNvPr id="5" name="Subtitle 2">
            <a:extLst>
              <a:ext uri="{FF2B5EF4-FFF2-40B4-BE49-F238E27FC236}">
                <a16:creationId xmlns:a16="http://schemas.microsoft.com/office/drawing/2014/main" id="{42B43F54-1560-4F94-B4CA-9A129C02197D}"/>
              </a:ext>
            </a:extLst>
          </p:cNvPr>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r">
              <a:defRPr/>
            </a:pPr>
            <a:r>
              <a:rPr lang="en-US" sz="1200" dirty="0"/>
              <a:t>2 | Budget Factors</a:t>
            </a:r>
          </a:p>
        </p:txBody>
      </p:sp>
      <p:sp>
        <p:nvSpPr>
          <p:cNvPr id="7" name="TextBox 6">
            <a:extLst>
              <a:ext uri="{FF2B5EF4-FFF2-40B4-BE49-F238E27FC236}">
                <a16:creationId xmlns:a16="http://schemas.microsoft.com/office/drawing/2014/main" id="{7BF6A2F2-62E1-4126-A114-C1CA5DAEFFE5}"/>
              </a:ext>
            </a:extLst>
          </p:cNvPr>
          <p:cNvSpPr txBox="1"/>
          <p:nvPr/>
        </p:nvSpPr>
        <p:spPr>
          <a:xfrm>
            <a:off x="1158478" y="3313527"/>
            <a:ext cx="7452122" cy="3077766"/>
          </a:xfrm>
          <a:prstGeom prst="rect">
            <a:avLst/>
          </a:prstGeom>
          <a:noFill/>
        </p:spPr>
        <p:txBody>
          <a:bodyPr wrap="square" rtlCol="0">
            <a:spAutoFit/>
          </a:bodyPr>
          <a:lstStyle/>
          <a:p>
            <a:r>
              <a:rPr lang="en-US" sz="2400" b="1" dirty="0"/>
              <a:t>Expenditures</a:t>
            </a:r>
          </a:p>
          <a:p>
            <a:pPr marL="285750" indent="-285750">
              <a:buFont typeface="Arial" panose="020B0604020202020204" pitchFamily="34" charset="0"/>
              <a:buChar char="•"/>
            </a:pPr>
            <a:r>
              <a:rPr lang="en-US" sz="2000" dirty="0"/>
              <a:t>Enrollment Growth (~2%)</a:t>
            </a:r>
          </a:p>
          <a:p>
            <a:pPr marL="285750" indent="-285750">
              <a:buFont typeface="Arial" panose="020B0604020202020204" pitchFamily="34" charset="0"/>
              <a:buChar char="•"/>
            </a:pPr>
            <a:r>
              <a:rPr lang="en-US" sz="2000" dirty="0"/>
              <a:t>ESEP Growth to Continue</a:t>
            </a:r>
          </a:p>
          <a:p>
            <a:pPr marL="285750" indent="-285750">
              <a:buFont typeface="Arial" panose="020B0604020202020204" pitchFamily="34" charset="0"/>
              <a:buChar char="•"/>
            </a:pPr>
            <a:r>
              <a:rPr lang="en-US" sz="2000" dirty="0"/>
              <a:t>Maintain Ratios and Services (~$7.8m)</a:t>
            </a:r>
          </a:p>
          <a:p>
            <a:pPr marL="285750" indent="-285750">
              <a:buFont typeface="Arial" panose="020B0604020202020204" pitchFamily="34" charset="0"/>
              <a:buChar char="•"/>
            </a:pPr>
            <a:r>
              <a:rPr lang="en-US" sz="2000" dirty="0"/>
              <a:t>19.06% TRS Employer Contribution (Overall Reduction, net) </a:t>
            </a:r>
          </a:p>
          <a:p>
            <a:pPr marL="285750" indent="-285750">
              <a:buFont typeface="Arial" panose="020B0604020202020204" pitchFamily="34" charset="0"/>
              <a:buChar char="•"/>
            </a:pPr>
            <a:r>
              <a:rPr lang="en-US" sz="2000" dirty="0"/>
              <a:t>No Change in SHBP Premium (Employer)</a:t>
            </a:r>
          </a:p>
          <a:p>
            <a:pPr marL="285750" indent="-285750">
              <a:buFont typeface="Arial" panose="020B0604020202020204" pitchFamily="34" charset="0"/>
              <a:buChar char="•"/>
            </a:pPr>
            <a:r>
              <a:rPr lang="en-US" sz="2000" dirty="0"/>
              <a:t>Maintain 87% / 13% Split for Payroll &amp; Benefits vs Other Operating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400" dirty="0"/>
          </a:p>
        </p:txBody>
      </p:sp>
      <p:sp>
        <p:nvSpPr>
          <p:cNvPr id="12" name="TextBox 11">
            <a:extLst>
              <a:ext uri="{FF2B5EF4-FFF2-40B4-BE49-F238E27FC236}">
                <a16:creationId xmlns:a16="http://schemas.microsoft.com/office/drawing/2014/main" id="{04447E9F-773B-46EA-B5B2-FEF3B2CF686D}"/>
              </a:ext>
            </a:extLst>
          </p:cNvPr>
          <p:cNvSpPr txBox="1"/>
          <p:nvPr/>
        </p:nvSpPr>
        <p:spPr>
          <a:xfrm>
            <a:off x="1158478" y="517067"/>
            <a:ext cx="7909322" cy="2616101"/>
          </a:xfrm>
          <a:prstGeom prst="rect">
            <a:avLst/>
          </a:prstGeom>
          <a:noFill/>
        </p:spPr>
        <p:txBody>
          <a:bodyPr wrap="square" rtlCol="0">
            <a:spAutoFit/>
          </a:bodyPr>
          <a:lstStyle/>
          <a:p>
            <a:r>
              <a:rPr lang="en-US" sz="2400" b="1" dirty="0"/>
              <a:t>Revenue</a:t>
            </a:r>
          </a:p>
          <a:p>
            <a:pPr marL="285750" indent="-285750">
              <a:buFont typeface="Arial" panose="020B0604020202020204" pitchFamily="34" charset="0"/>
              <a:buChar char="•"/>
            </a:pPr>
            <a:r>
              <a:rPr lang="en-US" sz="2000" dirty="0"/>
              <a:t>LFS Increase (QBE Decrease, ~$2.1m)</a:t>
            </a:r>
          </a:p>
          <a:p>
            <a:pPr marL="285750" indent="-285750">
              <a:buFont typeface="Arial" panose="020B0604020202020204" pitchFamily="34" charset="0"/>
              <a:buChar char="•"/>
            </a:pPr>
            <a:r>
              <a:rPr lang="en-US" sz="2000" dirty="0"/>
              <a:t>Change in State Teacher Scales and Others</a:t>
            </a:r>
          </a:p>
          <a:p>
            <a:pPr marL="285750" indent="-285750">
              <a:buFont typeface="Arial" panose="020B0604020202020204" pitchFamily="34" charset="0"/>
              <a:buChar char="•"/>
            </a:pPr>
            <a:r>
              <a:rPr lang="en-US" sz="2000" dirty="0"/>
              <a:t>19.06% TRS Employer Contribution (QBE Decrease)</a:t>
            </a:r>
          </a:p>
          <a:p>
            <a:pPr marL="285750" indent="-285750">
              <a:buFont typeface="Arial" panose="020B0604020202020204" pitchFamily="34" charset="0"/>
              <a:buChar char="•"/>
            </a:pPr>
            <a:r>
              <a:rPr lang="en-US" sz="2000" dirty="0"/>
              <a:t>Minimal Change in Equalization Grant (Assumes No Funding Change)</a:t>
            </a:r>
          </a:p>
          <a:p>
            <a:pPr marL="285750" indent="-285750">
              <a:buFont typeface="Arial" panose="020B0604020202020204" pitchFamily="34" charset="0"/>
              <a:buChar char="•"/>
            </a:pPr>
            <a:r>
              <a:rPr lang="en-US" sz="2000" dirty="0"/>
              <a:t>No Change in SHBP Premium (Employer)</a:t>
            </a:r>
          </a:p>
          <a:p>
            <a:pPr marL="285750" indent="-285750">
              <a:buFont typeface="Arial" panose="020B0604020202020204" pitchFamily="34" charset="0"/>
              <a:buChar char="•"/>
            </a:pPr>
            <a:r>
              <a:rPr lang="en-US" sz="2000" dirty="0"/>
              <a:t>Reduction in Digest Growth</a:t>
            </a:r>
          </a:p>
          <a:p>
            <a:pPr marL="285750" indent="-285750">
              <a:buFont typeface="Arial" panose="020B0604020202020204" pitchFamily="34" charset="0"/>
              <a:buChar char="•"/>
            </a:pPr>
            <a:r>
              <a:rPr lang="en-US" sz="2000" dirty="0"/>
              <a:t>TAVT Changes</a:t>
            </a:r>
          </a:p>
        </p:txBody>
      </p:sp>
    </p:spTree>
    <p:extLst>
      <p:ext uri="{BB962C8B-B14F-4D97-AF65-F5344CB8AC3E}">
        <p14:creationId xmlns:p14="http://schemas.microsoft.com/office/powerpoint/2010/main" val="257215574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BOE Feedback: Priorities and Strategies</a:t>
            </a:r>
          </a:p>
        </p:txBody>
      </p:sp>
      <p:sp>
        <p:nvSpPr>
          <p:cNvPr id="5" name="Subtitle 2">
            <a:extLst>
              <a:ext uri="{FF2B5EF4-FFF2-40B4-BE49-F238E27FC236}">
                <a16:creationId xmlns:a16="http://schemas.microsoft.com/office/drawing/2014/main" id="{42B43F54-1560-4F94-B4CA-9A129C02197D}"/>
              </a:ext>
            </a:extLst>
          </p:cNvPr>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r">
              <a:defRPr/>
            </a:pPr>
            <a:r>
              <a:rPr lang="en-US" sz="1200" dirty="0"/>
              <a:t>2 | Budget Factors</a:t>
            </a:r>
          </a:p>
        </p:txBody>
      </p:sp>
      <p:graphicFrame>
        <p:nvGraphicFramePr>
          <p:cNvPr id="8" name="Table 8">
            <a:extLst>
              <a:ext uri="{FF2B5EF4-FFF2-40B4-BE49-F238E27FC236}">
                <a16:creationId xmlns:a16="http://schemas.microsoft.com/office/drawing/2014/main" id="{E2C9C98E-9CC4-4FFA-9EF5-2F3B1C55E08F}"/>
              </a:ext>
            </a:extLst>
          </p:cNvPr>
          <p:cNvGraphicFramePr>
            <a:graphicFrameLocks noGrp="1"/>
          </p:cNvGraphicFramePr>
          <p:nvPr>
            <p:extLst>
              <p:ext uri="{D42A27DB-BD31-4B8C-83A1-F6EECF244321}">
                <p14:modId xmlns:p14="http://schemas.microsoft.com/office/powerpoint/2010/main" val="3906933995"/>
              </p:ext>
            </p:extLst>
          </p:nvPr>
        </p:nvGraphicFramePr>
        <p:xfrm>
          <a:off x="419100" y="238183"/>
          <a:ext cx="8305800" cy="5444444"/>
        </p:xfrm>
        <a:graphic>
          <a:graphicData uri="http://schemas.openxmlformats.org/drawingml/2006/table">
            <a:tbl>
              <a:tblPr firstRow="1" bandRow="1">
                <a:tableStyleId>{5C22544A-7EE6-4342-B048-85BDC9FD1C3A}</a:tableStyleId>
              </a:tblPr>
              <a:tblGrid>
                <a:gridCol w="2045135">
                  <a:extLst>
                    <a:ext uri="{9D8B030D-6E8A-4147-A177-3AD203B41FA5}">
                      <a16:colId xmlns:a16="http://schemas.microsoft.com/office/drawing/2014/main" val="423893577"/>
                    </a:ext>
                  </a:extLst>
                </a:gridCol>
                <a:gridCol w="2938345">
                  <a:extLst>
                    <a:ext uri="{9D8B030D-6E8A-4147-A177-3AD203B41FA5}">
                      <a16:colId xmlns:a16="http://schemas.microsoft.com/office/drawing/2014/main" val="2293366373"/>
                    </a:ext>
                  </a:extLst>
                </a:gridCol>
                <a:gridCol w="1661160">
                  <a:extLst>
                    <a:ext uri="{9D8B030D-6E8A-4147-A177-3AD203B41FA5}">
                      <a16:colId xmlns:a16="http://schemas.microsoft.com/office/drawing/2014/main" val="3904455314"/>
                    </a:ext>
                  </a:extLst>
                </a:gridCol>
                <a:gridCol w="1661160">
                  <a:extLst>
                    <a:ext uri="{9D8B030D-6E8A-4147-A177-3AD203B41FA5}">
                      <a16:colId xmlns:a16="http://schemas.microsoft.com/office/drawing/2014/main" val="230291544"/>
                    </a:ext>
                  </a:extLst>
                </a:gridCol>
              </a:tblGrid>
              <a:tr h="767279">
                <a:tc>
                  <a:txBody>
                    <a:bodyPr/>
                    <a:lstStyle/>
                    <a:p>
                      <a:pPr algn="ctr"/>
                      <a:r>
                        <a:rPr lang="en-US" dirty="0"/>
                        <a:t>Strategic Plan Goal Areas</a:t>
                      </a:r>
                    </a:p>
                  </a:txBody>
                  <a:tcPr/>
                </a:tc>
                <a:tc>
                  <a:txBody>
                    <a:bodyPr/>
                    <a:lstStyle/>
                    <a:p>
                      <a:pPr algn="ctr"/>
                      <a:r>
                        <a:rPr lang="en-US" dirty="0"/>
                        <a:t>Performance     Objectives</a:t>
                      </a:r>
                    </a:p>
                  </a:txBody>
                  <a:tcPr/>
                </a:tc>
                <a:tc>
                  <a:txBody>
                    <a:bodyPr/>
                    <a:lstStyle/>
                    <a:p>
                      <a:pPr algn="ctr"/>
                      <a:r>
                        <a:rPr lang="en-US" dirty="0"/>
                        <a:t>FY21 Budget Priorities</a:t>
                      </a:r>
                    </a:p>
                    <a:p>
                      <a:pPr algn="ctr"/>
                      <a:r>
                        <a:rPr lang="en-US" sz="900" dirty="0"/>
                        <a:t>(Performance Objectives)</a:t>
                      </a:r>
                    </a:p>
                  </a:txBody>
                  <a:tcPr/>
                </a:tc>
                <a:tc>
                  <a:txBody>
                    <a:bodyPr/>
                    <a:lstStyle/>
                    <a:p>
                      <a:pPr algn="ctr"/>
                      <a:r>
                        <a:rPr lang="en-US" dirty="0"/>
                        <a:t>FY21 Budget</a:t>
                      </a:r>
                    </a:p>
                    <a:p>
                      <a:pPr algn="ctr"/>
                      <a:r>
                        <a:rPr lang="en-US" dirty="0"/>
                        <a:t>Strategies</a:t>
                      </a:r>
                    </a:p>
                    <a:p>
                      <a:pPr marL="0" marR="0" lvl="0" indent="0" algn="ctr" defTabSz="914363" rtl="0" eaLnBrk="1" fontAlgn="auto" latinLnBrk="0" hangingPunct="1">
                        <a:lnSpc>
                          <a:spcPct val="100000"/>
                        </a:lnSpc>
                        <a:spcBef>
                          <a:spcPts val="0"/>
                        </a:spcBef>
                        <a:spcAft>
                          <a:spcPts val="0"/>
                        </a:spcAft>
                        <a:buClrTx/>
                        <a:buSzTx/>
                        <a:buFontTx/>
                        <a:buNone/>
                        <a:tabLst/>
                        <a:defRPr/>
                      </a:pPr>
                      <a:r>
                        <a:rPr lang="en-US" sz="900" dirty="0"/>
                        <a:t>(Initiatives)</a:t>
                      </a:r>
                      <a:endParaRPr lang="en-US" dirty="0"/>
                    </a:p>
                  </a:txBody>
                  <a:tcPr/>
                </a:tc>
                <a:extLst>
                  <a:ext uri="{0D108BD9-81ED-4DB2-BD59-A6C34878D82A}">
                    <a16:rowId xmlns:a16="http://schemas.microsoft.com/office/drawing/2014/main" val="3310173099"/>
                  </a:ext>
                </a:extLst>
              </a:tr>
              <a:tr h="1466804">
                <a:tc>
                  <a:txBody>
                    <a:bodyPr/>
                    <a:lstStyle/>
                    <a:p>
                      <a:pPr algn="ctr"/>
                      <a:endParaRPr lang="en-US" sz="800" dirty="0">
                        <a:latin typeface="Franklin Gothic Demi Cond" panose="020B0706030402020204" pitchFamily="34" charset="0"/>
                        <a:cs typeface="Times New Roman" panose="02020603050405020304" pitchFamily="18" charset="0"/>
                      </a:endParaRPr>
                    </a:p>
                    <a:p>
                      <a:pPr algn="ctr"/>
                      <a:endParaRPr lang="en-US" sz="800" dirty="0">
                        <a:latin typeface="Franklin Gothic Demi Cond" panose="020B0706030402020204" pitchFamily="34" charset="0"/>
                        <a:cs typeface="Times New Roman" panose="02020603050405020304" pitchFamily="18" charset="0"/>
                      </a:endParaRPr>
                    </a:p>
                    <a:p>
                      <a:pPr algn="ctr"/>
                      <a:r>
                        <a:rPr lang="en-US" sz="4400" dirty="0">
                          <a:latin typeface="Franklin Gothic Demi Cond" panose="020B0706030402020204" pitchFamily="34" charset="0"/>
                          <a:cs typeface="Times New Roman" panose="02020603050405020304" pitchFamily="18" charset="0"/>
                        </a:rPr>
                        <a:t>1</a:t>
                      </a:r>
                    </a:p>
                    <a:p>
                      <a:pPr algn="ctr"/>
                      <a:r>
                        <a:rPr lang="en-US" sz="1200" dirty="0">
                          <a:latin typeface="Franklin Gothic Demi Cond" panose="020B0706030402020204" pitchFamily="34" charset="0"/>
                          <a:cs typeface="Times New Roman" panose="02020603050405020304" pitchFamily="18" charset="0"/>
                        </a:rPr>
                        <a:t>Student Success for All</a:t>
                      </a:r>
                      <a:endParaRPr lang="en-US" sz="1200" dirty="0"/>
                    </a:p>
                  </a:txBody>
                  <a:tcPr/>
                </a:tc>
                <a:tc>
                  <a:txBody>
                    <a:bodyPr/>
                    <a:lstStyle/>
                    <a:p>
                      <a:pPr marL="171450" indent="-171450">
                        <a:buFont typeface="+mj-lt"/>
                        <a:buAutoNum type="arabicPeriod"/>
                      </a:pPr>
                      <a:r>
                        <a:rPr lang="en-US" sz="1200" dirty="0"/>
                        <a:t>Improve student mastery of standards.</a:t>
                      </a:r>
                    </a:p>
                    <a:p>
                      <a:pPr marL="171450" indent="-171450">
                        <a:buFont typeface="+mj-lt"/>
                        <a:buAutoNum type="arabicPeriod"/>
                      </a:pPr>
                      <a:r>
                        <a:rPr lang="en-US" sz="1200" dirty="0"/>
                        <a:t>Improve the performance of students in subgroups.</a:t>
                      </a:r>
                    </a:p>
                    <a:p>
                      <a:pPr marL="171450" indent="-171450">
                        <a:buFont typeface="+mj-lt"/>
                        <a:buAutoNum type="arabicPeriod"/>
                      </a:pPr>
                      <a:r>
                        <a:rPr lang="en-US" sz="1200" dirty="0"/>
                        <a:t>Perform among the top-achieving districts in the state.</a:t>
                      </a:r>
                    </a:p>
                    <a:p>
                      <a:pPr marL="171450" indent="-171450">
                        <a:buFont typeface="+mj-lt"/>
                        <a:buAutoNum type="arabicPeriod"/>
                      </a:pPr>
                      <a:r>
                        <a:rPr lang="en-US" sz="1200" dirty="0"/>
                        <a:t>Improve student preparation for post-secondary.</a:t>
                      </a:r>
                    </a:p>
                  </a:txBody>
                  <a:tcPr/>
                </a:tc>
                <a:tc>
                  <a:txBody>
                    <a:bodyPr/>
                    <a:lstStyle/>
                    <a:p>
                      <a:pPr marL="168275" marR="0" lvl="0" indent="-168275"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Career/Workforce Curriculum and Programs</a:t>
                      </a:r>
                    </a:p>
                    <a:p>
                      <a:pPr marL="168275" marR="0" lvl="0" indent="-168275"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STEM/STEAM</a:t>
                      </a:r>
                    </a:p>
                    <a:p>
                      <a:pPr marL="168275" indent="-168275">
                        <a:buFont typeface="Arial" panose="020B0604020202020204" pitchFamily="34" charset="0"/>
                        <a:buChar char="•"/>
                      </a:pPr>
                      <a:r>
                        <a:rPr lang="en-US" sz="1200" dirty="0"/>
                        <a:t>SEL/Mental Health</a:t>
                      </a:r>
                    </a:p>
                  </a:txBody>
                  <a:tcPr/>
                </a:tc>
                <a:tc>
                  <a:txBody>
                    <a:bodyPr/>
                    <a:lstStyle/>
                    <a:p>
                      <a:pPr marL="168275" indent="-168275">
                        <a:buFont typeface="Arial" panose="020B0604020202020204" pitchFamily="34" charset="0"/>
                        <a:buChar char="•"/>
                      </a:pPr>
                      <a:endParaRPr lang="en-US" sz="1400" dirty="0"/>
                    </a:p>
                  </a:txBody>
                  <a:tcPr/>
                </a:tc>
                <a:extLst>
                  <a:ext uri="{0D108BD9-81ED-4DB2-BD59-A6C34878D82A}">
                    <a16:rowId xmlns:a16="http://schemas.microsoft.com/office/drawing/2014/main" val="3925956934"/>
                  </a:ext>
                </a:extLst>
              </a:tr>
              <a:tr h="1121673">
                <a:tc>
                  <a:txBody>
                    <a:bodyPr/>
                    <a:lstStyle/>
                    <a:p>
                      <a:pPr algn="ctr"/>
                      <a:r>
                        <a:rPr lang="en-US" sz="4400" dirty="0">
                          <a:latin typeface="Franklin Gothic Demi Cond" panose="020B0706030402020204" pitchFamily="34" charset="0"/>
                          <a:cs typeface="Times New Roman" panose="02020603050405020304" pitchFamily="18" charset="0"/>
                        </a:rPr>
                        <a:t>2</a:t>
                      </a:r>
                    </a:p>
                    <a:p>
                      <a:pPr algn="ctr"/>
                      <a:r>
                        <a:rPr lang="en-US" sz="1200" dirty="0">
                          <a:latin typeface="Franklin Gothic Demi Cond" panose="020B0706030402020204" pitchFamily="34" charset="0"/>
                          <a:cs typeface="Times New Roman" panose="02020603050405020304" pitchFamily="18" charset="0"/>
                        </a:rPr>
                        <a:t>Communication and Engagement</a:t>
                      </a:r>
                      <a:endParaRPr lang="en-US" sz="1200" dirty="0"/>
                    </a:p>
                  </a:txBody>
                  <a:tcPr/>
                </a:tc>
                <a:tc>
                  <a:txBody>
                    <a:bodyPr/>
                    <a:lstStyle/>
                    <a:p>
                      <a:pPr marL="171450" indent="-171450">
                        <a:buFont typeface="+mj-lt"/>
                        <a:buAutoNum type="arabicPeriod"/>
                      </a:pPr>
                      <a:r>
                        <a:rPr lang="en-US" sz="1200" dirty="0"/>
                        <a:t>Increase effective advisement.</a:t>
                      </a:r>
                    </a:p>
                    <a:p>
                      <a:pPr marL="171450" indent="-171450">
                        <a:buFont typeface="+mj-lt"/>
                        <a:buAutoNum type="arabicPeriod"/>
                      </a:pPr>
                      <a:r>
                        <a:rPr lang="en-US" sz="1200" dirty="0"/>
                        <a:t>Utilize effective communication strategies. </a:t>
                      </a:r>
                    </a:p>
                    <a:p>
                      <a:pPr marL="171450" indent="-171450">
                        <a:buFont typeface="+mj-lt"/>
                        <a:buAutoNum type="arabicPeriod"/>
                      </a:pPr>
                      <a:r>
                        <a:rPr lang="en-US" sz="1200" dirty="0"/>
                        <a:t>Cultivate community partnerships that prepare students for college and careers.</a:t>
                      </a:r>
                    </a:p>
                  </a:txBody>
                  <a:tcPr/>
                </a:tc>
                <a:tc>
                  <a:txBody>
                    <a:bodyPr/>
                    <a:lstStyle/>
                    <a:p>
                      <a:pPr marL="168275" indent="-168275">
                        <a:buFont typeface="Arial" panose="020B0604020202020204" pitchFamily="34" charset="0"/>
                        <a:buChar char="•"/>
                      </a:pPr>
                      <a:r>
                        <a:rPr lang="en-US" sz="1200" dirty="0"/>
                        <a:t>Maximize Communication Opportunities</a:t>
                      </a:r>
                    </a:p>
                  </a:txBody>
                  <a:tcPr/>
                </a:tc>
                <a:tc>
                  <a:txBody>
                    <a:bodyPr/>
                    <a:lstStyle/>
                    <a:p>
                      <a:pPr marL="168275" indent="-168275">
                        <a:buFont typeface="Arial" panose="020B0604020202020204" pitchFamily="34" charset="0"/>
                        <a:buChar char="•"/>
                      </a:pPr>
                      <a:endParaRPr lang="en-US" sz="1400" dirty="0"/>
                    </a:p>
                  </a:txBody>
                  <a:tcPr/>
                </a:tc>
                <a:extLst>
                  <a:ext uri="{0D108BD9-81ED-4DB2-BD59-A6C34878D82A}">
                    <a16:rowId xmlns:a16="http://schemas.microsoft.com/office/drawing/2014/main" val="480093208"/>
                  </a:ext>
                </a:extLst>
              </a:tr>
              <a:tr h="1121673">
                <a:tc>
                  <a:txBody>
                    <a:bodyPr/>
                    <a:lstStyle/>
                    <a:p>
                      <a:pPr algn="ctr"/>
                      <a:r>
                        <a:rPr lang="en-US" sz="4400" dirty="0">
                          <a:latin typeface="Franklin Gothic Demi Cond" panose="020B0706030402020204" pitchFamily="34" charset="0"/>
                          <a:cs typeface="Times New Roman" panose="02020603050405020304" pitchFamily="18" charset="0"/>
                        </a:rPr>
                        <a:t>3</a:t>
                      </a:r>
                    </a:p>
                    <a:p>
                      <a:pPr algn="ctr"/>
                      <a:r>
                        <a:rPr lang="en-US" sz="1200" dirty="0">
                          <a:latin typeface="Franklin Gothic Demi Cond" panose="020B0706030402020204" pitchFamily="34" charset="0"/>
                          <a:cs typeface="Times New Roman" panose="02020603050405020304" pitchFamily="18" charset="0"/>
                        </a:rPr>
                        <a:t>Cultivating and Retaining Quality Professionals</a:t>
                      </a:r>
                      <a:endParaRPr lang="en-US" dirty="0"/>
                    </a:p>
                  </a:txBody>
                  <a:tcPr/>
                </a:tc>
                <a:tc>
                  <a:txBody>
                    <a:bodyPr/>
                    <a:lstStyle/>
                    <a:p>
                      <a:pPr marL="171450" indent="-171450">
                        <a:buFont typeface="+mj-lt"/>
                        <a:buAutoNum type="arabicPeriod"/>
                      </a:pPr>
                      <a:r>
                        <a:rPr lang="en-US" sz="1200" dirty="0"/>
                        <a:t>Identify and retain highly qualified personnel.</a:t>
                      </a:r>
                    </a:p>
                    <a:p>
                      <a:pPr marL="171450" indent="-171450">
                        <a:buFont typeface="+mj-lt"/>
                        <a:buAutoNum type="arabicPeriod"/>
                      </a:pPr>
                      <a:r>
                        <a:rPr lang="en-US" sz="1200" dirty="0"/>
                        <a:t>Build staff capacity.</a:t>
                      </a:r>
                    </a:p>
                    <a:p>
                      <a:pPr marL="171450" indent="-171450">
                        <a:buFont typeface="+mj-lt"/>
                        <a:buAutoNum type="arabicPeriod"/>
                      </a:pPr>
                      <a:r>
                        <a:rPr lang="en-US" sz="1200" dirty="0"/>
                        <a:t>Increase succession planning at all levels.</a:t>
                      </a:r>
                    </a:p>
                  </a:txBody>
                  <a:tcPr/>
                </a:tc>
                <a:tc>
                  <a:txBody>
                    <a:bodyPr/>
                    <a:lstStyle/>
                    <a:p>
                      <a:pPr marL="168275" indent="-168275">
                        <a:buFont typeface="Arial" panose="020B0604020202020204" pitchFamily="34" charset="0"/>
                        <a:buChar char="•"/>
                      </a:pPr>
                      <a:r>
                        <a:rPr lang="en-US" sz="1200" dirty="0"/>
                        <a:t>Retention &amp; Recruitment – Including Climate Initiatives</a:t>
                      </a:r>
                    </a:p>
                    <a:p>
                      <a:pPr marL="168275" marR="0" lvl="0" indent="-168275"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Succession Planning</a:t>
                      </a:r>
                    </a:p>
                  </a:txBody>
                  <a:tcPr/>
                </a:tc>
                <a:tc>
                  <a:txBody>
                    <a:bodyPr/>
                    <a:lstStyle/>
                    <a:p>
                      <a:pPr marL="168275" indent="-168275">
                        <a:buFont typeface="Arial" panose="020B0604020202020204" pitchFamily="34" charset="0"/>
                        <a:buChar char="•"/>
                      </a:pPr>
                      <a:endParaRPr lang="en-US" sz="1400" dirty="0"/>
                    </a:p>
                  </a:txBody>
                  <a:tcPr/>
                </a:tc>
                <a:extLst>
                  <a:ext uri="{0D108BD9-81ED-4DB2-BD59-A6C34878D82A}">
                    <a16:rowId xmlns:a16="http://schemas.microsoft.com/office/drawing/2014/main" val="2745937219"/>
                  </a:ext>
                </a:extLst>
              </a:tr>
              <a:tr h="932770">
                <a:tc>
                  <a:txBody>
                    <a:bodyPr/>
                    <a:lstStyle/>
                    <a:p>
                      <a:pPr algn="ctr"/>
                      <a:r>
                        <a:rPr lang="en-US" sz="4400" dirty="0">
                          <a:latin typeface="Franklin Gothic Demi Cond" panose="020B0706030402020204" pitchFamily="34" charset="0"/>
                          <a:cs typeface="Times New Roman" panose="02020603050405020304" pitchFamily="18" charset="0"/>
                        </a:rPr>
                        <a:t>4</a:t>
                      </a:r>
                    </a:p>
                    <a:p>
                      <a:pPr algn="ctr"/>
                      <a:r>
                        <a:rPr lang="en-US" sz="1200" dirty="0">
                          <a:latin typeface="Franklin Gothic Demi Cond" panose="020B0706030402020204" pitchFamily="34" charset="0"/>
                          <a:cs typeface="Times New Roman" panose="02020603050405020304" pitchFamily="18" charset="0"/>
                        </a:rPr>
                        <a:t>Organizational Excellence</a:t>
                      </a:r>
                      <a:endParaRPr lang="en-US" dirty="0"/>
                    </a:p>
                  </a:txBody>
                  <a:tcPr/>
                </a:tc>
                <a:tc>
                  <a:txBody>
                    <a:bodyPr/>
                    <a:lstStyle/>
                    <a:p>
                      <a:pPr marL="171450" indent="-171450">
                        <a:buFont typeface="+mj-lt"/>
                        <a:buAutoNum type="arabicPeriod"/>
                      </a:pPr>
                      <a:r>
                        <a:rPr lang="en-US" sz="1200" dirty="0"/>
                        <a:t>Enhance safe and effective learning environments.</a:t>
                      </a:r>
                    </a:p>
                    <a:p>
                      <a:pPr marL="171450" indent="-171450">
                        <a:buFont typeface="+mj-lt"/>
                        <a:buAutoNum type="arabicPeriod"/>
                      </a:pPr>
                      <a:r>
                        <a:rPr lang="en-US" sz="1200" b="1" dirty="0"/>
                        <a:t>Maximize financial stewardship and operational efficiency.</a:t>
                      </a:r>
                    </a:p>
                  </a:txBody>
                  <a:tcPr/>
                </a:tc>
                <a:tc>
                  <a:txBody>
                    <a:bodyPr/>
                    <a:lstStyle/>
                    <a:p>
                      <a:pPr marL="168275" indent="-168275">
                        <a:buFont typeface="Arial" panose="020B0604020202020204" pitchFamily="34" charset="0"/>
                        <a:buChar char="•"/>
                      </a:pPr>
                      <a:r>
                        <a:rPr lang="en-US" sz="1200" dirty="0"/>
                        <a:t>Technology</a:t>
                      </a:r>
                    </a:p>
                    <a:p>
                      <a:pPr marL="168275" indent="-168275">
                        <a:buFont typeface="Arial" panose="020B0604020202020204" pitchFamily="34" charset="0"/>
                        <a:buChar char="•"/>
                      </a:pPr>
                      <a:r>
                        <a:rPr lang="en-US" sz="1200" dirty="0"/>
                        <a:t>Safety &amp; Security</a:t>
                      </a:r>
                    </a:p>
                  </a:txBody>
                  <a:tcPr/>
                </a:tc>
                <a:tc>
                  <a:txBody>
                    <a:bodyPr/>
                    <a:lstStyle/>
                    <a:p>
                      <a:pPr marL="168275" indent="-168275">
                        <a:buFont typeface="Arial" panose="020B0604020202020204" pitchFamily="34" charset="0"/>
                        <a:buChar char="•"/>
                      </a:pPr>
                      <a:endParaRPr lang="en-US" sz="1400" dirty="0"/>
                    </a:p>
                  </a:txBody>
                  <a:tcPr/>
                </a:tc>
                <a:extLst>
                  <a:ext uri="{0D108BD9-81ED-4DB2-BD59-A6C34878D82A}">
                    <a16:rowId xmlns:a16="http://schemas.microsoft.com/office/drawing/2014/main" val="681972557"/>
                  </a:ext>
                </a:extLst>
              </a:tr>
            </a:tbl>
          </a:graphicData>
        </a:graphic>
      </p:graphicFrame>
      <p:sp>
        <p:nvSpPr>
          <p:cNvPr id="6" name="TextBox 5">
            <a:extLst>
              <a:ext uri="{FF2B5EF4-FFF2-40B4-BE49-F238E27FC236}">
                <a16:creationId xmlns:a16="http://schemas.microsoft.com/office/drawing/2014/main" id="{40F923CB-3D7D-440C-BDCA-9DB9EC3DF9DF}"/>
              </a:ext>
            </a:extLst>
          </p:cNvPr>
          <p:cNvSpPr txBox="1"/>
          <p:nvPr/>
        </p:nvSpPr>
        <p:spPr>
          <a:xfrm>
            <a:off x="3422490" y="5697308"/>
            <a:ext cx="5580994" cy="246221"/>
          </a:xfrm>
          <a:prstGeom prst="rect">
            <a:avLst/>
          </a:prstGeom>
          <a:noFill/>
        </p:spPr>
        <p:txBody>
          <a:bodyPr wrap="square" rtlCol="0">
            <a:spAutoFit/>
          </a:bodyPr>
          <a:lstStyle/>
          <a:p>
            <a:pPr algn="r"/>
            <a:r>
              <a:rPr lang="en-US" sz="1000" dirty="0"/>
              <a:t>Form October 28, 2019 BOE Work Session</a:t>
            </a:r>
          </a:p>
        </p:txBody>
      </p:sp>
    </p:spTree>
    <p:extLst>
      <p:ext uri="{BB962C8B-B14F-4D97-AF65-F5344CB8AC3E}">
        <p14:creationId xmlns:p14="http://schemas.microsoft.com/office/powerpoint/2010/main" val="396825134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6FED4-E888-44D8-AAD9-F0D0BB46C641}"/>
              </a:ext>
            </a:extLst>
          </p:cNvPr>
          <p:cNvPicPr>
            <a:picLocks noChangeAspect="1"/>
          </p:cNvPicPr>
          <p:nvPr/>
        </p:nvPicPr>
        <p:blipFill>
          <a:blip r:embed="rId3"/>
          <a:stretch>
            <a:fillRect/>
          </a:stretch>
        </p:blipFill>
        <p:spPr>
          <a:xfrm>
            <a:off x="318821" y="310210"/>
            <a:ext cx="8515445" cy="5423527"/>
          </a:xfrm>
          <a:prstGeom prst="rect">
            <a:avLst/>
          </a:prstGeom>
          <a:ln>
            <a:solidFill>
              <a:schemeClr val="accent1"/>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FY2021 Budget Approval Timeline</a:t>
            </a:r>
          </a:p>
        </p:txBody>
      </p:sp>
      <p:sp>
        <p:nvSpPr>
          <p:cNvPr id="9"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1 | Budget Timeline</a:t>
            </a:r>
          </a:p>
        </p:txBody>
      </p:sp>
      <p:sp>
        <p:nvSpPr>
          <p:cNvPr id="5" name="TextBox 4">
            <a:extLst>
              <a:ext uri="{FF2B5EF4-FFF2-40B4-BE49-F238E27FC236}">
                <a16:creationId xmlns:a16="http://schemas.microsoft.com/office/drawing/2014/main" id="{5885D380-F8A8-496E-BD3F-495D3D64359E}"/>
              </a:ext>
            </a:extLst>
          </p:cNvPr>
          <p:cNvSpPr txBox="1"/>
          <p:nvPr/>
        </p:nvSpPr>
        <p:spPr>
          <a:xfrm>
            <a:off x="5410200" y="162866"/>
            <a:ext cx="3124200" cy="923330"/>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i="1" dirty="0"/>
              <a:t>February 25, 2020</a:t>
            </a:r>
          </a:p>
          <a:p>
            <a:pPr algn="ctr"/>
            <a:r>
              <a:rPr lang="en-US" b="1" dirty="0"/>
              <a:t>Initial Allotments </a:t>
            </a:r>
          </a:p>
          <a:p>
            <a:pPr algn="ctr"/>
            <a:r>
              <a:rPr lang="en-US" b="1" dirty="0"/>
              <a:t>Presentation</a:t>
            </a:r>
          </a:p>
        </p:txBody>
      </p:sp>
    </p:spTree>
    <p:extLst>
      <p:ext uri="{BB962C8B-B14F-4D97-AF65-F5344CB8AC3E}">
        <p14:creationId xmlns:p14="http://schemas.microsoft.com/office/powerpoint/2010/main" val="11589974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7400" y="1475442"/>
            <a:ext cx="2758020" cy="609600"/>
          </a:xfrm>
        </p:spPr>
        <p:txBody>
          <a:bodyPr/>
          <a:lstStyle/>
          <a:p>
            <a:pPr algn="ctr"/>
            <a:r>
              <a:rPr lang="en-US" sz="4000" dirty="0">
                <a:solidFill>
                  <a:schemeClr val="tx1"/>
                </a:solidFill>
              </a:rPr>
              <a:t>Thank You</a:t>
            </a:r>
            <a:br>
              <a:rPr lang="en-US" sz="4800" dirty="0">
                <a:solidFill>
                  <a:schemeClr val="tx1"/>
                </a:solidFill>
              </a:rPr>
            </a:br>
            <a:br>
              <a:rPr lang="en-US" sz="2400" dirty="0">
                <a:solidFill>
                  <a:schemeClr val="tx1"/>
                </a:solidFill>
              </a:rPr>
            </a:br>
            <a:r>
              <a:rPr lang="en-US" sz="3200" dirty="0">
                <a:solidFill>
                  <a:schemeClr val="tx1"/>
                </a:solidFill>
              </a:rPr>
              <a:t>For Budget Ideas and Feedback</a:t>
            </a:r>
            <a:br>
              <a:rPr lang="en-US" sz="3200" dirty="0">
                <a:solidFill>
                  <a:schemeClr val="tx1"/>
                </a:solidFill>
              </a:rPr>
            </a:br>
            <a:r>
              <a:rPr lang="en-US" sz="3200" dirty="0">
                <a:solidFill>
                  <a:schemeClr val="tx1"/>
                </a:solidFill>
              </a:rPr>
              <a:t>Visit our Website  </a:t>
            </a:r>
            <a:br>
              <a:rPr lang="en-US" sz="3200" dirty="0">
                <a:solidFill>
                  <a:schemeClr val="tx1"/>
                </a:solidFill>
              </a:rPr>
            </a:br>
            <a:r>
              <a:rPr lang="en-US" sz="3200" dirty="0">
                <a:solidFill>
                  <a:schemeClr val="tx1"/>
                </a:solidFill>
              </a:rPr>
              <a:t>(Budget Feedback)</a:t>
            </a:r>
            <a:br>
              <a:rPr lang="en-US" sz="3200" dirty="0">
                <a:solidFill>
                  <a:schemeClr val="tx1"/>
                </a:solidFill>
              </a:rPr>
            </a:br>
            <a:endParaRPr lang="en-US" sz="3200" dirty="0">
              <a:solidFill>
                <a:schemeClr val="tx1"/>
              </a:solidFill>
            </a:endParaRPr>
          </a:p>
        </p:txBody>
      </p:sp>
      <p:pic>
        <p:nvPicPr>
          <p:cNvPr id="3" name="Picture 2">
            <a:extLst>
              <a:ext uri="{FF2B5EF4-FFF2-40B4-BE49-F238E27FC236}">
                <a16:creationId xmlns:a16="http://schemas.microsoft.com/office/drawing/2014/main" id="{47A22107-A508-437C-8EEF-0CC4196BF3CD}"/>
              </a:ext>
            </a:extLst>
          </p:cNvPr>
          <p:cNvPicPr>
            <a:picLocks noChangeAspect="1"/>
          </p:cNvPicPr>
          <p:nvPr/>
        </p:nvPicPr>
        <p:blipFill>
          <a:blip r:embed="rId3"/>
          <a:stretch>
            <a:fillRect/>
          </a:stretch>
        </p:blipFill>
        <p:spPr>
          <a:xfrm>
            <a:off x="304800" y="2085042"/>
            <a:ext cx="4887875" cy="1633701"/>
          </a:xfrm>
          <a:prstGeom prst="rect">
            <a:avLst/>
          </a:prstGeom>
          <a:ln>
            <a:solidFill>
              <a:schemeClr val="accent1"/>
            </a:solidFill>
          </a:ln>
        </p:spPr>
      </p:pic>
      <p:pic>
        <p:nvPicPr>
          <p:cNvPr id="5" name="Picture 4">
            <a:extLst>
              <a:ext uri="{FF2B5EF4-FFF2-40B4-BE49-F238E27FC236}">
                <a16:creationId xmlns:a16="http://schemas.microsoft.com/office/drawing/2014/main" id="{72489813-A859-4C60-A8AC-769DBC77777B}"/>
              </a:ext>
            </a:extLst>
          </p:cNvPr>
          <p:cNvPicPr>
            <a:picLocks noChangeAspect="1"/>
          </p:cNvPicPr>
          <p:nvPr/>
        </p:nvPicPr>
        <p:blipFill>
          <a:blip r:embed="rId4"/>
          <a:stretch>
            <a:fillRect/>
          </a:stretch>
        </p:blipFill>
        <p:spPr>
          <a:xfrm>
            <a:off x="304800" y="300170"/>
            <a:ext cx="4887875" cy="1665249"/>
          </a:xfrm>
          <a:prstGeom prst="rect">
            <a:avLst/>
          </a:prstGeom>
          <a:ln>
            <a:solidFill>
              <a:schemeClr val="accent1"/>
            </a:solidFill>
          </a:ln>
        </p:spPr>
      </p:pic>
      <p:pic>
        <p:nvPicPr>
          <p:cNvPr id="7" name="Picture 6">
            <a:extLst>
              <a:ext uri="{FF2B5EF4-FFF2-40B4-BE49-F238E27FC236}">
                <a16:creationId xmlns:a16="http://schemas.microsoft.com/office/drawing/2014/main" id="{2D3053E0-147D-4615-9797-D2B037E6EFA2}"/>
              </a:ext>
            </a:extLst>
          </p:cNvPr>
          <p:cNvPicPr>
            <a:picLocks noChangeAspect="1"/>
          </p:cNvPicPr>
          <p:nvPr/>
        </p:nvPicPr>
        <p:blipFill>
          <a:blip r:embed="rId5"/>
          <a:stretch>
            <a:fillRect/>
          </a:stretch>
        </p:blipFill>
        <p:spPr>
          <a:xfrm>
            <a:off x="304800" y="3838366"/>
            <a:ext cx="4876800" cy="1282087"/>
          </a:xfrm>
          <a:prstGeom prst="rect">
            <a:avLst/>
          </a:prstGeom>
          <a:ln>
            <a:solidFill>
              <a:schemeClr val="accent1"/>
            </a:solidFill>
          </a:ln>
        </p:spPr>
      </p:pic>
      <p:pic>
        <p:nvPicPr>
          <p:cNvPr id="8" name="Picture 7">
            <a:extLst>
              <a:ext uri="{FF2B5EF4-FFF2-40B4-BE49-F238E27FC236}">
                <a16:creationId xmlns:a16="http://schemas.microsoft.com/office/drawing/2014/main" id="{2B46E326-04E2-45E2-B0A6-5C2EAFE343DB}"/>
              </a:ext>
            </a:extLst>
          </p:cNvPr>
          <p:cNvPicPr>
            <a:picLocks noChangeAspect="1"/>
          </p:cNvPicPr>
          <p:nvPr/>
        </p:nvPicPr>
        <p:blipFill>
          <a:blip r:embed="rId6"/>
          <a:stretch>
            <a:fillRect/>
          </a:stretch>
        </p:blipFill>
        <p:spPr>
          <a:xfrm>
            <a:off x="304800" y="5240076"/>
            <a:ext cx="1600200" cy="699541"/>
          </a:xfrm>
          <a:prstGeom prst="rect">
            <a:avLst/>
          </a:prstGeom>
          <a:ln>
            <a:solidFill>
              <a:schemeClr val="accent1"/>
            </a:solidFill>
          </a:ln>
        </p:spPr>
      </p:pic>
    </p:spTree>
    <p:extLst>
      <p:ext uri="{BB962C8B-B14F-4D97-AF65-F5344CB8AC3E}">
        <p14:creationId xmlns:p14="http://schemas.microsoft.com/office/powerpoint/2010/main" val="16422831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2" y="4038600"/>
            <a:ext cx="8748713" cy="609600"/>
          </a:xfrm>
        </p:spPr>
        <p:txBody>
          <a:bodyPr/>
          <a:lstStyle/>
          <a:p>
            <a:pPr algn="ctr"/>
            <a:r>
              <a:rPr lang="en-US" sz="4800" dirty="0">
                <a:solidFill>
                  <a:schemeClr val="tx1"/>
                </a:solidFill>
              </a:rPr>
              <a:t>Budget Policy and Structure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31670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7626930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6FED4-E888-44D8-AAD9-F0D0BB46C641}"/>
              </a:ext>
            </a:extLst>
          </p:cNvPr>
          <p:cNvPicPr>
            <a:picLocks noChangeAspect="1"/>
          </p:cNvPicPr>
          <p:nvPr/>
        </p:nvPicPr>
        <p:blipFill>
          <a:blip r:embed="rId3"/>
          <a:stretch>
            <a:fillRect/>
          </a:stretch>
        </p:blipFill>
        <p:spPr>
          <a:xfrm>
            <a:off x="318821" y="310210"/>
            <a:ext cx="8515445" cy="5423527"/>
          </a:xfrm>
          <a:prstGeom prst="rect">
            <a:avLst/>
          </a:prstGeom>
          <a:ln>
            <a:solidFill>
              <a:schemeClr val="accent1"/>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FY2021 Budget Approval Timeline</a:t>
            </a:r>
          </a:p>
        </p:txBody>
      </p:sp>
      <p:sp>
        <p:nvSpPr>
          <p:cNvPr id="9"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1 | Budget Timeline</a:t>
            </a:r>
          </a:p>
        </p:txBody>
      </p:sp>
      <p:sp>
        <p:nvSpPr>
          <p:cNvPr id="5" name="TextBox 4">
            <a:extLst>
              <a:ext uri="{FF2B5EF4-FFF2-40B4-BE49-F238E27FC236}">
                <a16:creationId xmlns:a16="http://schemas.microsoft.com/office/drawing/2014/main" id="{5885D380-F8A8-496E-BD3F-495D3D64359E}"/>
              </a:ext>
            </a:extLst>
          </p:cNvPr>
          <p:cNvSpPr txBox="1"/>
          <p:nvPr/>
        </p:nvSpPr>
        <p:spPr>
          <a:xfrm>
            <a:off x="5410200" y="162866"/>
            <a:ext cx="3124200" cy="923330"/>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i="1" dirty="0"/>
              <a:t>January 28, 2020</a:t>
            </a:r>
          </a:p>
          <a:p>
            <a:pPr algn="ctr"/>
            <a:r>
              <a:rPr lang="en-US" b="1" dirty="0"/>
              <a:t>Budget Timeline and Primer Presentation</a:t>
            </a:r>
          </a:p>
        </p:txBody>
      </p:sp>
    </p:spTree>
    <p:extLst>
      <p:ext uri="{BB962C8B-B14F-4D97-AF65-F5344CB8AC3E}">
        <p14:creationId xmlns:p14="http://schemas.microsoft.com/office/powerpoint/2010/main" val="3784231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Budget Policy and Structure</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Budget Policy &amp; Structure</a:t>
            </a:r>
          </a:p>
        </p:txBody>
      </p:sp>
      <p:sp>
        <p:nvSpPr>
          <p:cNvPr id="13" name="TextBox 12"/>
          <p:cNvSpPr txBox="1"/>
          <p:nvPr/>
        </p:nvSpPr>
        <p:spPr>
          <a:xfrm>
            <a:off x="608212" y="4439741"/>
            <a:ext cx="7772401" cy="1477328"/>
          </a:xfrm>
          <a:prstGeom prst="rect">
            <a:avLst/>
          </a:prstGeom>
          <a:noFill/>
        </p:spPr>
        <p:txBody>
          <a:bodyPr wrap="square" rtlCol="0">
            <a:spAutoFit/>
          </a:bodyPr>
          <a:lstStyle/>
          <a:p>
            <a:pPr lvl="0">
              <a:spcBef>
                <a:spcPct val="20000"/>
              </a:spcBef>
              <a:buClr>
                <a:schemeClr val="accent1"/>
              </a:buClr>
              <a:buSzPct val="70000"/>
            </a:pPr>
            <a:r>
              <a:rPr lang="en-US" sz="2000" dirty="0"/>
              <a:t>“</a:t>
            </a:r>
            <a:r>
              <a:rPr lang="en-US" dirty="0"/>
              <a:t>The Board of Education (Board) will adopt the non-appropriated budget at the aggregate level of fund type as its legal level of control (for example, governmental fund types of general fund, special revenue, capital projects, etc.).”  “Annual budgets are adopted for all funds except trust and agency funds.”  </a:t>
            </a:r>
            <a:r>
              <a:rPr lang="en-US" sz="1600" i="1" dirty="0"/>
              <a:t>BOE Policy DB</a:t>
            </a:r>
          </a:p>
        </p:txBody>
      </p:sp>
      <p:sp>
        <p:nvSpPr>
          <p:cNvPr id="6" name="TextBox 5">
            <a:extLst>
              <a:ext uri="{FF2B5EF4-FFF2-40B4-BE49-F238E27FC236}">
                <a16:creationId xmlns:a16="http://schemas.microsoft.com/office/drawing/2014/main" id="{320B20C0-4977-48EA-8FC7-DB08B6DDEE98}"/>
              </a:ext>
            </a:extLst>
          </p:cNvPr>
          <p:cNvSpPr txBox="1"/>
          <p:nvPr/>
        </p:nvSpPr>
        <p:spPr>
          <a:xfrm>
            <a:off x="628994" y="303312"/>
            <a:ext cx="7772401" cy="1631216"/>
          </a:xfrm>
          <a:prstGeom prst="rect">
            <a:avLst/>
          </a:prstGeom>
          <a:noFill/>
        </p:spPr>
        <p:txBody>
          <a:bodyPr wrap="square" rtlCol="0">
            <a:spAutoFit/>
          </a:bodyPr>
          <a:lstStyle/>
          <a:p>
            <a:r>
              <a:rPr lang="en-US" sz="2000" b="1" u="sng" dirty="0"/>
              <a:t>Fund Accounting</a:t>
            </a:r>
          </a:p>
          <a:p>
            <a:endParaRPr lang="en-US" sz="800" dirty="0"/>
          </a:p>
          <a:p>
            <a:r>
              <a:rPr lang="en-US" dirty="0"/>
              <a:t>Fund accounting is a system of accounting used by governments to track specific activities. The focus of fund accounting is on accountability, rather than profitability.  </a:t>
            </a:r>
            <a:r>
              <a:rPr lang="en-US" i="1" dirty="0"/>
              <a:t>Funds</a:t>
            </a:r>
            <a:r>
              <a:rPr lang="en-US" dirty="0"/>
              <a:t> are categorized by </a:t>
            </a:r>
            <a:r>
              <a:rPr lang="en-US" i="1" dirty="0"/>
              <a:t>Fund Type</a:t>
            </a:r>
            <a:r>
              <a:rPr lang="en-US" dirty="0"/>
              <a:t> and have separate rules about what money goes in and how it is spent.</a:t>
            </a:r>
          </a:p>
        </p:txBody>
      </p:sp>
      <p:pic>
        <p:nvPicPr>
          <p:cNvPr id="7" name="Picture 7">
            <a:extLst>
              <a:ext uri="{FF2B5EF4-FFF2-40B4-BE49-F238E27FC236}">
                <a16:creationId xmlns:a16="http://schemas.microsoft.com/office/drawing/2014/main" id="{F9ED3E4A-A1C0-47AA-8BD8-6E578399BE1A}"/>
              </a:ext>
            </a:extLst>
          </p:cNvPr>
          <p:cNvPicPr>
            <a:picLocks noChangeAspect="1" noChangeArrowheads="1"/>
          </p:cNvPicPr>
          <p:nvPr/>
        </p:nvPicPr>
        <p:blipFill>
          <a:blip r:embed="rId3" cstate="print">
            <a:clrChange>
              <a:clrFrom>
                <a:srgbClr val="FFFFFF"/>
              </a:clrFrom>
              <a:clrTo>
                <a:srgbClr val="FFFFFF">
                  <a:alpha val="0"/>
                </a:srgbClr>
              </a:clrTo>
            </a:clrChange>
          </a:blip>
          <a:srcRect l="15730" b="50829"/>
          <a:stretch>
            <a:fillRect/>
          </a:stretch>
        </p:blipFill>
        <p:spPr bwMode="auto">
          <a:xfrm>
            <a:off x="1885291" y="1994912"/>
            <a:ext cx="5259805" cy="2384445"/>
          </a:xfrm>
          <a:prstGeom prst="rect">
            <a:avLst/>
          </a:prstGeom>
          <a:noFill/>
          <a:ln w="9525">
            <a:noFill/>
            <a:miter lim="800000"/>
            <a:headEnd/>
            <a:tailEnd/>
          </a:ln>
        </p:spPr>
      </p:pic>
    </p:spTree>
    <p:extLst>
      <p:ext uri="{BB962C8B-B14F-4D97-AF65-F5344CB8AC3E}">
        <p14:creationId xmlns:p14="http://schemas.microsoft.com/office/powerpoint/2010/main" val="27900090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Budget Structure: Fund Types</a:t>
            </a:r>
          </a:p>
        </p:txBody>
      </p:sp>
      <p:sp>
        <p:nvSpPr>
          <p:cNvPr id="13" name="Rectangle 12"/>
          <p:cNvSpPr/>
          <p:nvPr/>
        </p:nvSpPr>
        <p:spPr>
          <a:xfrm>
            <a:off x="609600" y="533400"/>
            <a:ext cx="7848600" cy="5109091"/>
          </a:xfrm>
          <a:prstGeom prst="rect">
            <a:avLst/>
          </a:prstGeom>
        </p:spPr>
        <p:txBody>
          <a:bodyPr wrap="square">
            <a:spAutoFit/>
          </a:bodyPr>
          <a:lstStyle/>
          <a:p>
            <a:pPr>
              <a:spcAft>
                <a:spcPts val="600"/>
              </a:spcAft>
              <a:buSzPct val="99000"/>
            </a:pPr>
            <a:r>
              <a:rPr lang="en-US" dirty="0"/>
              <a:t>The District reports the following appropriated major governmental funds:</a:t>
            </a:r>
          </a:p>
          <a:p>
            <a:pPr marL="285750" indent="-285750">
              <a:spcAft>
                <a:spcPts val="600"/>
              </a:spcAft>
              <a:buSzPct val="99000"/>
              <a:buFont typeface="Wingdings" panose="05000000000000000000" pitchFamily="2" charset="2"/>
              <a:buChar char="ü"/>
            </a:pPr>
            <a:r>
              <a:rPr lang="en-US" dirty="0"/>
              <a:t>The </a:t>
            </a:r>
            <a:r>
              <a:rPr lang="en-US" b="1" dirty="0"/>
              <a:t>General Fund</a:t>
            </a:r>
            <a:r>
              <a:rPr lang="en-US" dirty="0"/>
              <a:t> is the District's primary operating fund. It accounts for and reports all financial resources not accounted for and reported in another fund.  All Departments operate within the General Fund.</a:t>
            </a:r>
          </a:p>
          <a:p>
            <a:pPr marL="742950" lvl="1" indent="-285750">
              <a:spcAft>
                <a:spcPts val="600"/>
              </a:spcAft>
              <a:buSzPct val="99000"/>
              <a:buFont typeface="Wingdings" panose="05000000000000000000" pitchFamily="2" charset="2"/>
              <a:buChar char="§"/>
            </a:pPr>
            <a:r>
              <a:rPr lang="en-US" b="1" dirty="0"/>
              <a:t>Special Revenue Funds</a:t>
            </a:r>
            <a:r>
              <a:rPr lang="en-US" dirty="0"/>
              <a:t> account for resources that are legally restricted for specific purposes. Although reported within the General Fund for audited financial reporting, Special Revenue Funds are presented separately for budget appropriation and internal reporting purposes.</a:t>
            </a:r>
          </a:p>
          <a:p>
            <a:pPr marL="285750" indent="-285750">
              <a:spcAft>
                <a:spcPts val="600"/>
              </a:spcAft>
              <a:buSzPct val="99000"/>
              <a:buFont typeface="Wingdings" panose="05000000000000000000" pitchFamily="2" charset="2"/>
              <a:buChar char="ü"/>
            </a:pPr>
            <a:r>
              <a:rPr lang="en-US" b="1" dirty="0"/>
              <a:t>Capital Projects Funds</a:t>
            </a:r>
            <a:r>
              <a:rPr lang="en-US" dirty="0"/>
              <a:t> account for and reports financial resources including education Special Purpose Local Option Sales Tax (E-SPLOST), bond proceeds and grants from the Georgia State Financing and Investment Commission that are restricted, committed or assigned for capital outlay expenditures, including the acquisition or construction of capital facilities and other capital assets.</a:t>
            </a:r>
          </a:p>
          <a:p>
            <a:pPr marL="285750" indent="-285750">
              <a:spcAft>
                <a:spcPts val="600"/>
              </a:spcAft>
              <a:buSzPct val="99000"/>
              <a:buFont typeface="Wingdings" panose="05000000000000000000" pitchFamily="2" charset="2"/>
              <a:buChar char="ü"/>
            </a:pPr>
            <a:r>
              <a:rPr lang="en-US" b="1" dirty="0"/>
              <a:t>Debt Service Funds</a:t>
            </a:r>
            <a:r>
              <a:rPr lang="en-US" dirty="0"/>
              <a:t> account for and reports financial resources that are restricted, committed or assigned including taxes (property and sales) legally restricted for the payment of general long-term principal and interest and paying agent’s fees.</a:t>
            </a:r>
          </a:p>
        </p:txBody>
      </p:sp>
      <p:sp>
        <p:nvSpPr>
          <p:cNvPr id="4" name="Subtitle 2">
            <a:extLst>
              <a:ext uri="{FF2B5EF4-FFF2-40B4-BE49-F238E27FC236}">
                <a16:creationId xmlns:a16="http://schemas.microsoft.com/office/drawing/2014/main" id="{2D9AE626-7B7C-4969-BC30-DACDF05B422D}"/>
              </a:ext>
            </a:extLst>
          </p:cNvPr>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Budget Policy &amp; Structure</a:t>
            </a:r>
          </a:p>
        </p:txBody>
      </p:sp>
    </p:spTree>
    <p:extLst>
      <p:ext uri="{BB962C8B-B14F-4D97-AF65-F5344CB8AC3E}">
        <p14:creationId xmlns:p14="http://schemas.microsoft.com/office/powerpoint/2010/main" val="14327709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Budget Policy and Structure</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Budget Policy &amp; Structure</a:t>
            </a:r>
          </a:p>
        </p:txBody>
      </p:sp>
      <p:sp>
        <p:nvSpPr>
          <p:cNvPr id="13" name="TextBox 12"/>
          <p:cNvSpPr txBox="1"/>
          <p:nvPr/>
        </p:nvSpPr>
        <p:spPr>
          <a:xfrm>
            <a:off x="452814" y="2035153"/>
            <a:ext cx="3615114" cy="2862322"/>
          </a:xfrm>
          <a:prstGeom prst="rect">
            <a:avLst/>
          </a:prstGeom>
          <a:noFill/>
        </p:spPr>
        <p:txBody>
          <a:bodyPr wrap="square" rtlCol="0">
            <a:spAutoFit/>
          </a:bodyPr>
          <a:lstStyle/>
          <a:p>
            <a:pPr lvl="0">
              <a:spcBef>
                <a:spcPct val="20000"/>
              </a:spcBef>
              <a:buClr>
                <a:schemeClr val="accent1"/>
              </a:buClr>
              <a:buSzPct val="70000"/>
            </a:pPr>
            <a:r>
              <a:rPr lang="en-US" dirty="0"/>
              <a:t>“The Board must approve the annual budget as required by Georgia law and the Georgia Department of Education. The Superintendent, as Treasurer of the Board, is authorized and directed to spend funds of the Board in accordance with this policy and other approved policies and procedures.</a:t>
            </a:r>
          </a:p>
        </p:txBody>
      </p:sp>
      <p:pic>
        <p:nvPicPr>
          <p:cNvPr id="6" name="Picture 2" descr="http://www.wpclipart.com/blanks/shapes/pyramid_fit_to_label.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2714" y="2367400"/>
            <a:ext cx="3733800" cy="3039243"/>
          </a:xfrm>
          <a:prstGeom prst="rect">
            <a:avLst/>
          </a:prstGeom>
          <a:noFill/>
        </p:spPr>
      </p:pic>
      <p:sp>
        <p:nvSpPr>
          <p:cNvPr id="8" name="TextBox 7"/>
          <p:cNvSpPr txBox="1"/>
          <p:nvPr/>
        </p:nvSpPr>
        <p:spPr>
          <a:xfrm>
            <a:off x="5881688" y="2938500"/>
            <a:ext cx="4191000" cy="307777"/>
          </a:xfrm>
          <a:prstGeom prst="rect">
            <a:avLst/>
          </a:prstGeom>
          <a:noFill/>
        </p:spPr>
        <p:txBody>
          <a:bodyPr wrap="square" rtlCol="0">
            <a:spAutoFit/>
          </a:bodyPr>
          <a:lstStyle/>
          <a:p>
            <a:r>
              <a:rPr lang="en-US" sz="1400" dirty="0"/>
              <a:t>Function: Instruction (14)</a:t>
            </a:r>
          </a:p>
        </p:txBody>
      </p:sp>
      <p:sp>
        <p:nvSpPr>
          <p:cNvPr id="18" name="TextBox 17">
            <a:extLst>
              <a:ext uri="{FF2B5EF4-FFF2-40B4-BE49-F238E27FC236}">
                <a16:creationId xmlns:a16="http://schemas.microsoft.com/office/drawing/2014/main" id="{DC642F34-356B-4A84-8942-91C71780EAD2}"/>
              </a:ext>
            </a:extLst>
          </p:cNvPr>
          <p:cNvSpPr txBox="1"/>
          <p:nvPr/>
        </p:nvSpPr>
        <p:spPr>
          <a:xfrm>
            <a:off x="5557462" y="2436912"/>
            <a:ext cx="3200400" cy="307777"/>
          </a:xfrm>
          <a:prstGeom prst="rect">
            <a:avLst/>
          </a:prstGeom>
          <a:noFill/>
        </p:spPr>
        <p:txBody>
          <a:bodyPr wrap="square" rtlCol="0">
            <a:spAutoFit/>
          </a:bodyPr>
          <a:lstStyle/>
          <a:p>
            <a:r>
              <a:rPr lang="en-US" sz="1400" dirty="0"/>
              <a:t>Fund: General Fund (1)</a:t>
            </a:r>
          </a:p>
        </p:txBody>
      </p:sp>
      <p:sp>
        <p:nvSpPr>
          <p:cNvPr id="20" name="TextBox 19">
            <a:extLst>
              <a:ext uri="{FF2B5EF4-FFF2-40B4-BE49-F238E27FC236}">
                <a16:creationId xmlns:a16="http://schemas.microsoft.com/office/drawing/2014/main" id="{FE110CE9-E455-4046-88FB-A12ED5F79C7A}"/>
              </a:ext>
            </a:extLst>
          </p:cNvPr>
          <p:cNvSpPr txBox="1"/>
          <p:nvPr/>
        </p:nvSpPr>
        <p:spPr>
          <a:xfrm>
            <a:off x="6334502" y="3466314"/>
            <a:ext cx="3733800" cy="307777"/>
          </a:xfrm>
          <a:prstGeom prst="rect">
            <a:avLst/>
          </a:prstGeom>
          <a:noFill/>
        </p:spPr>
        <p:txBody>
          <a:bodyPr wrap="square" rtlCol="0">
            <a:spAutoFit/>
          </a:bodyPr>
          <a:lstStyle/>
          <a:p>
            <a:r>
              <a:rPr lang="en-US" sz="1400" dirty="0"/>
              <a:t>Facility: Burnt Hickory (44)</a:t>
            </a:r>
          </a:p>
        </p:txBody>
      </p:sp>
      <p:sp>
        <p:nvSpPr>
          <p:cNvPr id="21" name="TextBox 20">
            <a:extLst>
              <a:ext uri="{FF2B5EF4-FFF2-40B4-BE49-F238E27FC236}">
                <a16:creationId xmlns:a16="http://schemas.microsoft.com/office/drawing/2014/main" id="{86755F1E-3BAC-4EE6-82E9-F338BEA8810C}"/>
              </a:ext>
            </a:extLst>
          </p:cNvPr>
          <p:cNvSpPr txBox="1"/>
          <p:nvPr/>
        </p:nvSpPr>
        <p:spPr>
          <a:xfrm>
            <a:off x="6639302" y="3955219"/>
            <a:ext cx="3124200" cy="307777"/>
          </a:xfrm>
          <a:prstGeom prst="rect">
            <a:avLst/>
          </a:prstGeom>
          <a:noFill/>
        </p:spPr>
        <p:txBody>
          <a:bodyPr wrap="square" rtlCol="0">
            <a:spAutoFit/>
          </a:bodyPr>
          <a:lstStyle/>
          <a:p>
            <a:r>
              <a:rPr lang="en-US" sz="1400" dirty="0"/>
              <a:t>Program: Kindergarten (62) </a:t>
            </a:r>
          </a:p>
        </p:txBody>
      </p:sp>
      <p:sp>
        <p:nvSpPr>
          <p:cNvPr id="22" name="TextBox 21">
            <a:extLst>
              <a:ext uri="{FF2B5EF4-FFF2-40B4-BE49-F238E27FC236}">
                <a16:creationId xmlns:a16="http://schemas.microsoft.com/office/drawing/2014/main" id="{66BFE709-8C33-44E5-A58E-7EB8D81C92E9}"/>
              </a:ext>
            </a:extLst>
          </p:cNvPr>
          <p:cNvSpPr txBox="1"/>
          <p:nvPr/>
        </p:nvSpPr>
        <p:spPr>
          <a:xfrm>
            <a:off x="7050381" y="4496152"/>
            <a:ext cx="3276600" cy="307777"/>
          </a:xfrm>
          <a:prstGeom prst="rect">
            <a:avLst/>
          </a:prstGeom>
          <a:noFill/>
        </p:spPr>
        <p:txBody>
          <a:bodyPr wrap="square" rtlCol="0">
            <a:spAutoFit/>
          </a:bodyPr>
          <a:lstStyle/>
          <a:p>
            <a:r>
              <a:rPr lang="en-US" sz="1400" dirty="0"/>
              <a:t>Object: Salaries (150)</a:t>
            </a:r>
          </a:p>
        </p:txBody>
      </p:sp>
      <p:sp>
        <p:nvSpPr>
          <p:cNvPr id="12" name="Rectangle 11">
            <a:extLst>
              <a:ext uri="{FF2B5EF4-FFF2-40B4-BE49-F238E27FC236}">
                <a16:creationId xmlns:a16="http://schemas.microsoft.com/office/drawing/2014/main" id="{1BB1C2CB-2A45-419C-9BEA-FEC7789411F9}"/>
              </a:ext>
            </a:extLst>
          </p:cNvPr>
          <p:cNvSpPr/>
          <p:nvPr/>
        </p:nvSpPr>
        <p:spPr>
          <a:xfrm>
            <a:off x="457200" y="532952"/>
            <a:ext cx="8077200" cy="923330"/>
          </a:xfrm>
          <a:prstGeom prst="rect">
            <a:avLst/>
          </a:prstGeom>
        </p:spPr>
        <p:txBody>
          <a:bodyPr wrap="square">
            <a:spAutoFit/>
          </a:bodyPr>
          <a:lstStyle/>
          <a:p>
            <a:pPr>
              <a:spcAft>
                <a:spcPts val="600"/>
              </a:spcAft>
              <a:buSzPct val="99000"/>
            </a:pPr>
            <a:r>
              <a:rPr lang="en-US" b="1" dirty="0"/>
              <a:t>Fiduciary Funds: </a:t>
            </a:r>
            <a:r>
              <a:rPr lang="en-US" dirty="0"/>
              <a:t>The District is the trustee, or fiduciary, for assets that belong to others, such as school clubs and organizations within the school activity accounts.  Fiduciary Funds are not appropriated in the budget.</a:t>
            </a:r>
          </a:p>
        </p:txBody>
      </p:sp>
    </p:spTree>
    <p:extLst>
      <p:ext uri="{BB962C8B-B14F-4D97-AF65-F5344CB8AC3E}">
        <p14:creationId xmlns:p14="http://schemas.microsoft.com/office/powerpoint/2010/main" val="254975301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Budget Policy and Structure</a:t>
            </a:r>
          </a:p>
        </p:txBody>
      </p:sp>
      <p:graphicFrame>
        <p:nvGraphicFramePr>
          <p:cNvPr id="10" name="Diagram 9"/>
          <p:cNvGraphicFramePr/>
          <p:nvPr>
            <p:extLst>
              <p:ext uri="{D42A27DB-BD31-4B8C-83A1-F6EECF244321}">
                <p14:modId xmlns:p14="http://schemas.microsoft.com/office/powerpoint/2010/main" val="1199597727"/>
              </p:ext>
            </p:extLst>
          </p:nvPr>
        </p:nvGraphicFramePr>
        <p:xfrm>
          <a:off x="3924300" y="984859"/>
          <a:ext cx="50292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2">
            <a:extLst>
              <a:ext uri="{FF2B5EF4-FFF2-40B4-BE49-F238E27FC236}">
                <a16:creationId xmlns:a16="http://schemas.microsoft.com/office/drawing/2014/main" id="{C23C8300-121D-475F-BA3E-ACE14FABE3CF}"/>
              </a:ext>
            </a:extLst>
          </p:cNvPr>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Budget Policy &amp; Structure</a:t>
            </a:r>
          </a:p>
        </p:txBody>
      </p:sp>
      <p:sp>
        <p:nvSpPr>
          <p:cNvPr id="12" name="TextBox 11">
            <a:extLst>
              <a:ext uri="{FF2B5EF4-FFF2-40B4-BE49-F238E27FC236}">
                <a16:creationId xmlns:a16="http://schemas.microsoft.com/office/drawing/2014/main" id="{5C1B7D51-B078-43D9-8DDB-A0BBB69D9BF9}"/>
              </a:ext>
            </a:extLst>
          </p:cNvPr>
          <p:cNvSpPr txBox="1"/>
          <p:nvPr/>
        </p:nvSpPr>
        <p:spPr>
          <a:xfrm>
            <a:off x="304800" y="3357622"/>
            <a:ext cx="3914775" cy="2123658"/>
          </a:xfrm>
          <a:prstGeom prst="rect">
            <a:avLst/>
          </a:prstGeom>
          <a:noFill/>
        </p:spPr>
        <p:txBody>
          <a:bodyPr wrap="square" rtlCol="0">
            <a:spAutoFit/>
          </a:bodyPr>
          <a:lstStyle/>
          <a:p>
            <a:pPr lvl="0">
              <a:spcBef>
                <a:spcPct val="20000"/>
              </a:spcBef>
              <a:buClr>
                <a:schemeClr val="accent1"/>
              </a:buClr>
              <a:buSzPct val="70000"/>
            </a:pPr>
            <a:r>
              <a:rPr lang="en-US" dirty="0"/>
              <a:t>“The Chief Financial Officer will prepare and present the annual budget by, fund, function and object for </a:t>
            </a:r>
            <a:r>
              <a:rPr lang="en-US" u="sng" dirty="0"/>
              <a:t>management control</a:t>
            </a:r>
            <a:r>
              <a:rPr lang="en-US" dirty="0"/>
              <a:t>; however, the Board's legal level of control will be set at the aggregate level of fund type.”</a:t>
            </a:r>
          </a:p>
          <a:p>
            <a:pPr lvl="0">
              <a:spcBef>
                <a:spcPct val="20000"/>
              </a:spcBef>
              <a:buClr>
                <a:schemeClr val="accent1"/>
              </a:buClr>
              <a:buSzPct val="70000"/>
            </a:pPr>
            <a:r>
              <a:rPr lang="en-US" dirty="0"/>
              <a:t> </a:t>
            </a:r>
            <a:r>
              <a:rPr lang="en-US" sz="2000" dirty="0"/>
              <a:t> </a:t>
            </a:r>
            <a:r>
              <a:rPr lang="en-US" sz="1600" i="1" dirty="0"/>
              <a:t>Board Policy DB</a:t>
            </a:r>
          </a:p>
        </p:txBody>
      </p:sp>
      <p:sp>
        <p:nvSpPr>
          <p:cNvPr id="7" name="TextBox 6">
            <a:extLst>
              <a:ext uri="{FF2B5EF4-FFF2-40B4-BE49-F238E27FC236}">
                <a16:creationId xmlns:a16="http://schemas.microsoft.com/office/drawing/2014/main" id="{54FF99F7-7C60-44AD-955B-697DB9C336A8}"/>
              </a:ext>
            </a:extLst>
          </p:cNvPr>
          <p:cNvSpPr txBox="1"/>
          <p:nvPr/>
        </p:nvSpPr>
        <p:spPr>
          <a:xfrm>
            <a:off x="304800" y="457200"/>
            <a:ext cx="5105400" cy="2862322"/>
          </a:xfrm>
          <a:prstGeom prst="rect">
            <a:avLst/>
          </a:prstGeom>
          <a:noFill/>
        </p:spPr>
        <p:txBody>
          <a:bodyPr wrap="square" rtlCol="0">
            <a:spAutoFit/>
          </a:bodyPr>
          <a:lstStyle/>
          <a:p>
            <a:pPr lvl="0">
              <a:spcBef>
                <a:spcPct val="20000"/>
              </a:spcBef>
              <a:buClr>
                <a:schemeClr val="accent1"/>
              </a:buClr>
              <a:buSzPct val="70000"/>
            </a:pPr>
            <a:r>
              <a:rPr lang="en-US" dirty="0"/>
              <a:t>The Superintendent is authorized by the Board to approve cumulative adjustments of less than ten (10) percent of the amount originally appropriated for expenditures in any fund type. The Superintendent will report to the Board, on a quarterly basis, all expenditures with budget adjustments in excess of $100,000. Under no circumstances is the Superintendent or other staff authorized to spend funds that exceed the total budget as approved by the Board of Education.” </a:t>
            </a:r>
            <a:endParaRPr lang="en-US" sz="1600" i="1" dirty="0"/>
          </a:p>
        </p:txBody>
      </p:sp>
    </p:spTree>
    <p:extLst>
      <p:ext uri="{BB962C8B-B14F-4D97-AF65-F5344CB8AC3E}">
        <p14:creationId xmlns:p14="http://schemas.microsoft.com/office/powerpoint/2010/main" val="18784348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Fund Balance</a:t>
            </a:r>
          </a:p>
        </p:txBody>
      </p:sp>
      <p:sp>
        <p:nvSpPr>
          <p:cNvPr id="13" name="Rectangle 12"/>
          <p:cNvSpPr/>
          <p:nvPr/>
        </p:nvSpPr>
        <p:spPr>
          <a:xfrm>
            <a:off x="533400" y="533400"/>
            <a:ext cx="8077200" cy="4924425"/>
          </a:xfrm>
          <a:prstGeom prst="rect">
            <a:avLst/>
          </a:prstGeom>
        </p:spPr>
        <p:txBody>
          <a:bodyPr wrap="square">
            <a:spAutoFit/>
          </a:bodyPr>
          <a:lstStyle/>
          <a:p>
            <a:r>
              <a:rPr lang="en-US" b="1" u="sng" dirty="0"/>
              <a:t>Fund balance</a:t>
            </a:r>
            <a:r>
              <a:rPr lang="en-US" b="1" dirty="0"/>
              <a:t> </a:t>
            </a:r>
            <a:r>
              <a:rPr lang="en-US" dirty="0"/>
              <a:t>is a measurement of available financial resources and is the difference between total assets and total liabilities in each fund.</a:t>
            </a:r>
          </a:p>
          <a:p>
            <a:endParaRPr lang="en-US" sz="800" dirty="0"/>
          </a:p>
          <a:p>
            <a:r>
              <a:rPr lang="en-US" dirty="0"/>
              <a:t>Fund balance for governmental funds is reported in classifications that comprise a hierarchy based primarily on the extent to which the government is bound to honor constraints on the specific purposes for which amounts in those funds can be spent.  </a:t>
            </a:r>
          </a:p>
          <a:p>
            <a:endParaRPr lang="en-US" sz="800" dirty="0"/>
          </a:p>
          <a:p>
            <a:r>
              <a:rPr lang="en-US" dirty="0"/>
              <a:t>The School District's fund balances are classified as follows:</a:t>
            </a:r>
          </a:p>
          <a:p>
            <a:endParaRPr lang="en-US" sz="800" dirty="0"/>
          </a:p>
          <a:p>
            <a:pPr marL="342900" indent="-342900">
              <a:buFont typeface="+mj-lt"/>
              <a:buAutoNum type="alphaLcParenR"/>
            </a:pPr>
            <a:r>
              <a:rPr lang="en-US" dirty="0"/>
              <a:t>Nonspendable</a:t>
            </a:r>
          </a:p>
          <a:p>
            <a:pPr marL="342900" indent="-342900">
              <a:buFont typeface="+mj-lt"/>
              <a:buAutoNum type="alphaLcParenR"/>
            </a:pPr>
            <a:r>
              <a:rPr lang="en-US" dirty="0"/>
              <a:t>Restricted</a:t>
            </a:r>
          </a:p>
          <a:p>
            <a:pPr marL="342900" indent="-342900">
              <a:buFont typeface="+mj-lt"/>
              <a:buAutoNum type="alphaLcParenR"/>
            </a:pPr>
            <a:r>
              <a:rPr lang="en-US" dirty="0"/>
              <a:t>Committed</a:t>
            </a:r>
          </a:p>
          <a:p>
            <a:pPr marL="342900" indent="-342900">
              <a:buFont typeface="+mj-lt"/>
              <a:buAutoNum type="alphaLcParenR"/>
            </a:pPr>
            <a:r>
              <a:rPr lang="en-US" dirty="0"/>
              <a:t>Assigned</a:t>
            </a:r>
          </a:p>
          <a:p>
            <a:pPr marL="342900" indent="-342900">
              <a:buFont typeface="+mj-lt"/>
              <a:buAutoNum type="alphaLcParenR"/>
            </a:pPr>
            <a:r>
              <a:rPr lang="en-US" dirty="0"/>
              <a:t>Unassigned </a:t>
            </a:r>
          </a:p>
          <a:p>
            <a:endParaRPr lang="en-US" sz="800" dirty="0"/>
          </a:p>
          <a:p>
            <a:r>
              <a:rPr lang="en-US" dirty="0"/>
              <a:t>The Board authorizes the Chief Financial Officer to assign Fund Balance.</a:t>
            </a:r>
          </a:p>
          <a:p>
            <a:endParaRPr lang="en-US" sz="800" dirty="0"/>
          </a:p>
          <a:p>
            <a:r>
              <a:rPr lang="en-US" dirty="0"/>
              <a:t>A minimum Fund Balance of 1.5 months of budgeted expenditures should be maintained in the General Fund (unassigned). </a:t>
            </a:r>
          </a:p>
          <a:p>
            <a:endParaRPr lang="en-US" sz="800" dirty="0"/>
          </a:p>
          <a:p>
            <a:r>
              <a:rPr lang="en-US" sz="1400" i="1" dirty="0"/>
              <a:t>Board Policy DCL: Fund Balance</a:t>
            </a:r>
            <a:endParaRPr lang="en-US" sz="2400" dirty="0"/>
          </a:p>
        </p:txBody>
      </p:sp>
      <p:sp>
        <p:nvSpPr>
          <p:cNvPr id="4" name="Subtitle 2">
            <a:extLst>
              <a:ext uri="{FF2B5EF4-FFF2-40B4-BE49-F238E27FC236}">
                <a16:creationId xmlns:a16="http://schemas.microsoft.com/office/drawing/2014/main" id="{5B5C82AA-D7DD-4511-B8F0-543E6689E173}"/>
              </a:ext>
            </a:extLst>
          </p:cNvPr>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Budget Policy &amp; Structure</a:t>
            </a:r>
          </a:p>
        </p:txBody>
      </p:sp>
    </p:spTree>
    <p:extLst>
      <p:ext uri="{BB962C8B-B14F-4D97-AF65-F5344CB8AC3E}">
        <p14:creationId xmlns:p14="http://schemas.microsoft.com/office/powerpoint/2010/main" val="35143905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733800"/>
            <a:ext cx="6248400" cy="609600"/>
          </a:xfrm>
        </p:spPr>
        <p:txBody>
          <a:bodyPr/>
          <a:lstStyle/>
          <a:p>
            <a:pPr algn="ctr"/>
            <a:r>
              <a:rPr lang="en-US" sz="4800" dirty="0">
                <a:solidFill>
                  <a:schemeClr val="tx1"/>
                </a:solidFill>
              </a:rPr>
              <a:t>Budget Process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906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28622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25317297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District Budget Process: Development Stages</a:t>
            </a:r>
          </a:p>
        </p:txBody>
      </p:sp>
      <p:sp>
        <p:nvSpPr>
          <p:cNvPr id="5" name="Subtitle 2">
            <a:extLst>
              <a:ext uri="{FF2B5EF4-FFF2-40B4-BE49-F238E27FC236}">
                <a16:creationId xmlns:a16="http://schemas.microsoft.com/office/drawing/2014/main" id="{42B43F54-1560-4F94-B4CA-9A129C02197D}"/>
              </a:ext>
            </a:extLst>
          </p:cNvPr>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r">
              <a:defRPr/>
            </a:pPr>
            <a:r>
              <a:rPr lang="en-US" sz="1200" dirty="0"/>
              <a:t>4 | Budget Process</a:t>
            </a:r>
          </a:p>
        </p:txBody>
      </p:sp>
      <p:graphicFrame>
        <p:nvGraphicFramePr>
          <p:cNvPr id="10" name="Table 10">
            <a:extLst>
              <a:ext uri="{FF2B5EF4-FFF2-40B4-BE49-F238E27FC236}">
                <a16:creationId xmlns:a16="http://schemas.microsoft.com/office/drawing/2014/main" id="{CF039419-2AD4-498F-A2E0-22BAEF5809AB}"/>
              </a:ext>
            </a:extLst>
          </p:cNvPr>
          <p:cNvGraphicFramePr>
            <a:graphicFrameLocks noGrp="1"/>
          </p:cNvGraphicFramePr>
          <p:nvPr/>
        </p:nvGraphicFramePr>
        <p:xfrm>
          <a:off x="647700" y="648920"/>
          <a:ext cx="7848600" cy="4597509"/>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924221432"/>
                    </a:ext>
                  </a:extLst>
                </a:gridCol>
                <a:gridCol w="1962150">
                  <a:extLst>
                    <a:ext uri="{9D8B030D-6E8A-4147-A177-3AD203B41FA5}">
                      <a16:colId xmlns:a16="http://schemas.microsoft.com/office/drawing/2014/main" val="2688814458"/>
                    </a:ext>
                  </a:extLst>
                </a:gridCol>
                <a:gridCol w="1962150">
                  <a:extLst>
                    <a:ext uri="{9D8B030D-6E8A-4147-A177-3AD203B41FA5}">
                      <a16:colId xmlns:a16="http://schemas.microsoft.com/office/drawing/2014/main" val="523209504"/>
                    </a:ext>
                  </a:extLst>
                </a:gridCol>
                <a:gridCol w="1962150">
                  <a:extLst>
                    <a:ext uri="{9D8B030D-6E8A-4147-A177-3AD203B41FA5}">
                      <a16:colId xmlns:a16="http://schemas.microsoft.com/office/drawing/2014/main" val="2517552392"/>
                    </a:ext>
                  </a:extLst>
                </a:gridCol>
              </a:tblGrid>
              <a:tr h="642298">
                <a:tc>
                  <a:txBody>
                    <a:bodyPr/>
                    <a:lstStyle/>
                    <a:p>
                      <a:pPr algn="ctr"/>
                      <a:r>
                        <a:rPr lang="en-US" dirty="0"/>
                        <a:t>Process Review      </a:t>
                      </a:r>
                      <a:r>
                        <a:rPr lang="en-US" sz="1400" dirty="0"/>
                        <a:t>July - September</a:t>
                      </a:r>
                    </a:p>
                  </a:txBody>
                  <a:tcPr/>
                </a:tc>
                <a:tc>
                  <a:txBody>
                    <a:bodyPr/>
                    <a:lstStyle/>
                    <a:p>
                      <a:pPr algn="ctr"/>
                      <a:r>
                        <a:rPr lang="en-US" dirty="0"/>
                        <a:t>Framework         </a:t>
                      </a:r>
                      <a:r>
                        <a:rPr lang="en-US" sz="1400" u="sng" dirty="0"/>
                        <a:t>October - December</a:t>
                      </a:r>
                    </a:p>
                  </a:txBody>
                  <a:tcPr/>
                </a:tc>
                <a:tc>
                  <a:txBody>
                    <a:bodyPr/>
                    <a:lstStyle/>
                    <a:p>
                      <a:pPr algn="ctr"/>
                      <a:r>
                        <a:rPr lang="en-US" dirty="0"/>
                        <a:t>Development I    </a:t>
                      </a:r>
                      <a:r>
                        <a:rPr lang="en-US" sz="1400" dirty="0"/>
                        <a:t>January - March</a:t>
                      </a:r>
                    </a:p>
                  </a:txBody>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dirty="0"/>
                        <a:t>Development II     </a:t>
                      </a:r>
                      <a:r>
                        <a:rPr lang="en-US" sz="1400" dirty="0"/>
                        <a:t>April - June</a:t>
                      </a:r>
                    </a:p>
                  </a:txBody>
                  <a:tcPr/>
                </a:tc>
                <a:extLst>
                  <a:ext uri="{0D108BD9-81ED-4DB2-BD59-A6C34878D82A}">
                    <a16:rowId xmlns:a16="http://schemas.microsoft.com/office/drawing/2014/main" val="3331352635"/>
                  </a:ext>
                </a:extLst>
              </a:tr>
              <a:tr h="3955211">
                <a:tc>
                  <a:txBody>
                    <a:bodyPr/>
                    <a:lstStyle/>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dirty="0"/>
                        <a:t>Budget feedback is solicited from various stakeholder groups</a:t>
                      </a:r>
                    </a:p>
                    <a:p>
                      <a:pPr marL="168275" lvl="1" indent="-168275">
                        <a:buFont typeface="Wingdings" panose="05000000000000000000" pitchFamily="2" charset="2"/>
                        <a:buChar char="ü"/>
                      </a:pPr>
                      <a:r>
                        <a:rPr lang="en-US" sz="1200" dirty="0"/>
                        <a:t>Develop timeline for the next fiscal year budget</a:t>
                      </a:r>
                    </a:p>
                    <a:p>
                      <a:pPr marL="168275" lvl="1" indent="-168275">
                        <a:buFont typeface="Wingdings" panose="05000000000000000000" pitchFamily="2" charset="2"/>
                        <a:buChar char="ü"/>
                      </a:pPr>
                      <a:r>
                        <a:rPr lang="en-US" sz="1200" dirty="0"/>
                        <a:t>Key stakeholders review the previous year’s budget processes</a:t>
                      </a:r>
                    </a:p>
                    <a:p>
                      <a:pPr marL="168275" lvl="1" indent="-168275">
                        <a:buFont typeface="Wingdings" panose="05000000000000000000" pitchFamily="2" charset="2"/>
                        <a:buChar char="ü"/>
                      </a:pPr>
                      <a:r>
                        <a:rPr lang="en-US" sz="1200" dirty="0"/>
                        <a:t>Enhancements to the budget development process and reports are identified and work begins to make these adjustments</a:t>
                      </a:r>
                    </a:p>
                    <a:p>
                      <a:pPr marL="168275" lvl="1" indent="-168275">
                        <a:buFont typeface="Wingdings" panose="05000000000000000000" pitchFamily="2" charset="2"/>
                        <a:buChar char="ü"/>
                      </a:pPr>
                      <a:r>
                        <a:rPr lang="en-US" sz="1200" dirty="0"/>
                        <a:t>Review begins on the Strategic Plan, including Performance Objectives, Initiatives and Measures</a:t>
                      </a:r>
                    </a:p>
                  </a:txBody>
                  <a:tcPr/>
                </a:tc>
                <a:tc>
                  <a:txBody>
                    <a:bodyPr/>
                    <a:lstStyle/>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dirty="0"/>
                        <a:t>Budget feedback is solicited from various stakeholder groups</a:t>
                      </a:r>
                    </a:p>
                    <a:p>
                      <a:pPr marL="168275" lvl="1" indent="-168275">
                        <a:buFont typeface="Wingdings" panose="05000000000000000000" pitchFamily="2" charset="2"/>
                        <a:buChar char="ü"/>
                      </a:pPr>
                      <a:r>
                        <a:rPr lang="en-US" sz="1200" dirty="0"/>
                        <a:t>Feedback begins on Budget Priorities  </a:t>
                      </a:r>
                    </a:p>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dirty="0"/>
                        <a:t>Feedback begins on Budget Strategies </a:t>
                      </a:r>
                    </a:p>
                    <a:p>
                      <a:pPr marL="168275" lvl="1" indent="-168275">
                        <a:buFont typeface="Wingdings" panose="05000000000000000000" pitchFamily="2" charset="2"/>
                        <a:buChar char="ü"/>
                      </a:pPr>
                      <a:r>
                        <a:rPr lang="en-US" sz="1200" dirty="0"/>
                        <a:t>Initial Major Budget Influencers are identified</a:t>
                      </a:r>
                    </a:p>
                    <a:p>
                      <a:pPr marL="168275" lvl="1" indent="-168275">
                        <a:buFont typeface="Wingdings" panose="05000000000000000000" pitchFamily="2" charset="2"/>
                        <a:buChar char="ü"/>
                      </a:pPr>
                      <a:r>
                        <a:rPr lang="en-US" sz="1200" dirty="0"/>
                        <a:t>An early outlook on the next budget is developed </a:t>
                      </a:r>
                    </a:p>
                    <a:p>
                      <a:pPr marL="168275" lvl="1" indent="-168275">
                        <a:buFont typeface="Wingdings" panose="05000000000000000000" pitchFamily="2" charset="2"/>
                        <a:buChar char="ü"/>
                      </a:pPr>
                      <a:r>
                        <a:rPr lang="en-US" sz="1200" dirty="0"/>
                        <a:t>Initial enrollment and allotment assumptions are developed</a:t>
                      </a:r>
                    </a:p>
                    <a:p>
                      <a:pPr marL="168275" lvl="1" indent="-168275">
                        <a:buFont typeface="Wingdings" panose="05000000000000000000" pitchFamily="2" charset="2"/>
                        <a:buChar char="ü"/>
                      </a:pPr>
                      <a:endParaRPr lang="en-US" sz="1200" dirty="0"/>
                    </a:p>
                    <a:p>
                      <a:pPr marL="0" lvl="1" indent="0">
                        <a:buFont typeface="Wingdings" panose="05000000000000000000" pitchFamily="2" charset="2"/>
                        <a:buNone/>
                      </a:pPr>
                      <a:endParaRPr lang="en-US" dirty="0"/>
                    </a:p>
                  </a:txBody>
                  <a:tcPr/>
                </a:tc>
                <a:tc>
                  <a:txBody>
                    <a:bodyPr/>
                    <a:lstStyle/>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dirty="0"/>
                        <a:t>Budget feedback is solicited from various stakeholder groups</a:t>
                      </a:r>
                    </a:p>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dirty="0"/>
                        <a:t>Budget Priorities and Strategies are finalized</a:t>
                      </a:r>
                    </a:p>
                    <a:p>
                      <a:pPr marL="168275" lvl="1" indent="-168275">
                        <a:buFont typeface="Wingdings" panose="05000000000000000000" pitchFamily="2" charset="2"/>
                        <a:buChar char="ü"/>
                      </a:pPr>
                      <a:r>
                        <a:rPr lang="en-US" sz="1200" dirty="0"/>
                        <a:t>Enrollment projections and allotment assumptions are finalized </a:t>
                      </a:r>
                    </a:p>
                    <a:p>
                      <a:pPr marL="168275" lvl="1" indent="-168275">
                        <a:buFont typeface="Wingdings" panose="05000000000000000000" pitchFamily="2" charset="2"/>
                        <a:buChar char="ü"/>
                      </a:pPr>
                      <a:r>
                        <a:rPr lang="en-US" sz="1200" dirty="0"/>
                        <a:t>Major Budget Influencers  and assumptions are finalized </a:t>
                      </a:r>
                    </a:p>
                    <a:p>
                      <a:pPr marL="168275" lvl="1" indent="-168275">
                        <a:buFont typeface="Wingdings" panose="05000000000000000000" pitchFamily="2" charset="2"/>
                        <a:buChar char="ü"/>
                      </a:pPr>
                      <a:r>
                        <a:rPr lang="en-US" sz="1200" dirty="0"/>
                        <a:t>State budget is approved, including QBE and Equalization Grant</a:t>
                      </a:r>
                    </a:p>
                    <a:p>
                      <a:pPr marL="168275" lvl="1" indent="-168275">
                        <a:buFont typeface="Wingdings" panose="05000000000000000000" pitchFamily="2" charset="2"/>
                        <a:buChar char="ü"/>
                      </a:pPr>
                      <a:r>
                        <a:rPr lang="en-US" sz="1200" dirty="0"/>
                        <a:t>Initial local digest is received</a:t>
                      </a:r>
                    </a:p>
                    <a:p>
                      <a:pPr marL="168275" lvl="1" indent="-168275">
                        <a:buFont typeface="Wingdings" panose="05000000000000000000" pitchFamily="2" charset="2"/>
                        <a:buChar char="ü"/>
                      </a:pPr>
                      <a:r>
                        <a:rPr lang="en-US" sz="1200" i="1" dirty="0"/>
                        <a:t>Budget Timeline, Primer and Outlook Presentations</a:t>
                      </a:r>
                    </a:p>
                  </a:txBody>
                  <a:tcPr/>
                </a:tc>
                <a:tc>
                  <a:txBody>
                    <a:bodyPr/>
                    <a:lstStyle/>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dirty="0"/>
                        <a:t>Budget feedback is solicited from various stakeholder groups</a:t>
                      </a:r>
                    </a:p>
                    <a:p>
                      <a:pPr marL="168275" lvl="1" indent="-168275">
                        <a:buFont typeface="Wingdings" panose="05000000000000000000" pitchFamily="2" charset="2"/>
                        <a:buChar char="ü"/>
                      </a:pPr>
                      <a:r>
                        <a:rPr lang="en-US" sz="1200" dirty="0"/>
                        <a:t>Pre-Consolidated local digest received</a:t>
                      </a:r>
                    </a:p>
                    <a:p>
                      <a:pPr marL="168275" lvl="1" indent="-168275">
                        <a:buFont typeface="Wingdings" panose="05000000000000000000" pitchFamily="2" charset="2"/>
                        <a:buChar char="ü"/>
                      </a:pPr>
                      <a:r>
                        <a:rPr lang="en-US" sz="1200" dirty="0"/>
                        <a:t>Position allotments are finalized </a:t>
                      </a:r>
                    </a:p>
                    <a:p>
                      <a:pPr marL="168275" lvl="1" indent="-168275">
                        <a:buFont typeface="Wingdings" panose="05000000000000000000" pitchFamily="2" charset="2"/>
                        <a:buChar char="ü"/>
                      </a:pPr>
                      <a:r>
                        <a:rPr lang="en-US" sz="1200" dirty="0"/>
                        <a:t>Numerous advertisements are notices are published</a:t>
                      </a:r>
                    </a:p>
                    <a:p>
                      <a:pPr marL="168275" lvl="1" indent="-168275">
                        <a:buFont typeface="Wingdings" panose="05000000000000000000" pitchFamily="2" charset="2"/>
                        <a:buChar char="ü"/>
                      </a:pPr>
                      <a:r>
                        <a:rPr lang="en-US" sz="1200" dirty="0"/>
                        <a:t>Two public meetings regarding the budget are held</a:t>
                      </a:r>
                    </a:p>
                    <a:p>
                      <a:pPr marL="168275" lvl="1" indent="-168275">
                        <a:buFont typeface="Wingdings" panose="05000000000000000000" pitchFamily="2" charset="2"/>
                        <a:buChar char="ü"/>
                      </a:pPr>
                      <a:r>
                        <a:rPr lang="en-US" sz="1200" dirty="0"/>
                        <a:t>Tentative budget approval</a:t>
                      </a:r>
                    </a:p>
                    <a:p>
                      <a:pPr marL="168275" marR="0" lvl="1" indent="-168275"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dirty="0"/>
                        <a:t>Original budget approval</a:t>
                      </a:r>
                    </a:p>
                    <a:p>
                      <a:pPr marL="168275" lvl="1" indent="-168275">
                        <a:buFont typeface="Wingdings" panose="05000000000000000000" pitchFamily="2" charset="2"/>
                        <a:buChar char="ü"/>
                      </a:pPr>
                      <a:r>
                        <a:rPr lang="en-US" sz="1200" i="1" dirty="0"/>
                        <a:t>Revenue &amp; Allotment, Tentative Budget and Original Budget Presentations</a:t>
                      </a:r>
                      <a:endParaRPr lang="en-US" sz="1200" dirty="0"/>
                    </a:p>
                  </a:txBody>
                  <a:tcPr/>
                </a:tc>
                <a:extLst>
                  <a:ext uri="{0D108BD9-81ED-4DB2-BD59-A6C34878D82A}">
                    <a16:rowId xmlns:a16="http://schemas.microsoft.com/office/drawing/2014/main" val="394402253"/>
                  </a:ext>
                </a:extLst>
              </a:tr>
            </a:tbl>
          </a:graphicData>
        </a:graphic>
      </p:graphicFrame>
      <p:sp>
        <p:nvSpPr>
          <p:cNvPr id="3" name="Rectangle 2">
            <a:extLst>
              <a:ext uri="{FF2B5EF4-FFF2-40B4-BE49-F238E27FC236}">
                <a16:creationId xmlns:a16="http://schemas.microsoft.com/office/drawing/2014/main" id="{AF35AA60-BE08-46FD-9B24-4F1845C9564F}"/>
              </a:ext>
            </a:extLst>
          </p:cNvPr>
          <p:cNvSpPr/>
          <p:nvPr/>
        </p:nvSpPr>
        <p:spPr>
          <a:xfrm>
            <a:off x="4495800" y="5747415"/>
            <a:ext cx="4572000" cy="230832"/>
          </a:xfrm>
          <a:prstGeom prst="rect">
            <a:avLst/>
          </a:prstGeom>
        </p:spPr>
        <p:txBody>
          <a:bodyPr>
            <a:spAutoFit/>
          </a:bodyPr>
          <a:lstStyle/>
          <a:p>
            <a:r>
              <a:rPr lang="en-US" sz="900" i="1" dirty="0"/>
              <a:t>Budgeting for Outcomes</a:t>
            </a:r>
            <a:r>
              <a:rPr lang="en-US" sz="900" dirty="0"/>
              <a:t>, Government Finance Officers Association (GFOA), October 2012</a:t>
            </a:r>
          </a:p>
        </p:txBody>
      </p:sp>
    </p:spTree>
    <p:extLst>
      <p:ext uri="{BB962C8B-B14F-4D97-AF65-F5344CB8AC3E}">
        <p14:creationId xmlns:p14="http://schemas.microsoft.com/office/powerpoint/2010/main" val="25871905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District Budget Process: Overview</a:t>
            </a:r>
          </a:p>
        </p:txBody>
      </p:sp>
      <p:sp>
        <p:nvSpPr>
          <p:cNvPr id="5" name="Subtitle 2">
            <a:extLst>
              <a:ext uri="{FF2B5EF4-FFF2-40B4-BE49-F238E27FC236}">
                <a16:creationId xmlns:a16="http://schemas.microsoft.com/office/drawing/2014/main" id="{42B43F54-1560-4F94-B4CA-9A129C02197D}"/>
              </a:ext>
            </a:extLst>
          </p:cNvPr>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r">
              <a:defRPr/>
            </a:pPr>
            <a:r>
              <a:rPr lang="en-US" sz="1200" dirty="0"/>
              <a:t>4 | Budget Process</a:t>
            </a:r>
          </a:p>
        </p:txBody>
      </p:sp>
      <p:sp>
        <p:nvSpPr>
          <p:cNvPr id="3" name="TextBox 2">
            <a:extLst>
              <a:ext uri="{FF2B5EF4-FFF2-40B4-BE49-F238E27FC236}">
                <a16:creationId xmlns:a16="http://schemas.microsoft.com/office/drawing/2014/main" id="{A2CF6136-E646-46B1-880C-F21BFCBA1E6C}"/>
              </a:ext>
            </a:extLst>
          </p:cNvPr>
          <p:cNvSpPr txBox="1"/>
          <p:nvPr/>
        </p:nvSpPr>
        <p:spPr>
          <a:xfrm>
            <a:off x="304799" y="1770819"/>
            <a:ext cx="8458200" cy="1323439"/>
          </a:xfrm>
          <a:prstGeom prst="rect">
            <a:avLst/>
          </a:prstGeom>
          <a:noFill/>
        </p:spPr>
        <p:txBody>
          <a:bodyPr wrap="square" rtlCol="0">
            <a:spAutoFit/>
          </a:bodyPr>
          <a:lstStyle/>
          <a:p>
            <a:r>
              <a:rPr lang="en-US" sz="1600" b="1" u="sng" dirty="0"/>
              <a:t>Price of Government</a:t>
            </a:r>
            <a:r>
              <a:rPr lang="en-US" sz="1600" b="1" dirty="0"/>
              <a:t> </a:t>
            </a:r>
            <a:r>
              <a:rPr lang="en-US" sz="1600" dirty="0"/>
              <a:t>and </a:t>
            </a:r>
            <a:r>
              <a:rPr lang="en-US" sz="1600" b="1" u="sng" dirty="0"/>
              <a:t>Major Budget Influencers </a:t>
            </a:r>
            <a:r>
              <a:rPr lang="en-US" sz="1600" dirty="0"/>
              <a:t>must also be identified by Business Services and considered within the framework, especially changes in funding and new or expanding influences on the budget, which may be </a:t>
            </a:r>
            <a:r>
              <a:rPr lang="en-US" sz="1600" i="1" dirty="0"/>
              <a:t>positive or negative </a:t>
            </a:r>
            <a:r>
              <a:rPr lang="en-US" sz="1600" dirty="0"/>
              <a:t>and </a:t>
            </a:r>
            <a:r>
              <a:rPr lang="en-US" sz="1600" i="1" dirty="0"/>
              <a:t>short-term or long-term</a:t>
            </a:r>
            <a:r>
              <a:rPr lang="en-US" sz="1600" dirty="0"/>
              <a:t>.  Price of Government reflects how much funding is available and is often expressed on a per-pupil basis for comparative purposes.</a:t>
            </a:r>
          </a:p>
        </p:txBody>
      </p:sp>
      <p:sp>
        <p:nvSpPr>
          <p:cNvPr id="7" name="TextBox 6">
            <a:extLst>
              <a:ext uri="{FF2B5EF4-FFF2-40B4-BE49-F238E27FC236}">
                <a16:creationId xmlns:a16="http://schemas.microsoft.com/office/drawing/2014/main" id="{7BF6A2F2-62E1-4126-A114-C1CA5DAEFFE5}"/>
              </a:ext>
            </a:extLst>
          </p:cNvPr>
          <p:cNvSpPr txBox="1"/>
          <p:nvPr/>
        </p:nvSpPr>
        <p:spPr>
          <a:xfrm>
            <a:off x="990600" y="3175252"/>
            <a:ext cx="4527415" cy="2800767"/>
          </a:xfrm>
          <a:prstGeom prst="rect">
            <a:avLst/>
          </a:prstGeom>
          <a:noFill/>
        </p:spPr>
        <p:txBody>
          <a:bodyPr wrap="square" rtlCol="0">
            <a:spAutoFit/>
          </a:bodyPr>
          <a:lstStyle/>
          <a:p>
            <a:r>
              <a:rPr lang="en-US" sz="1600" b="1" u="sng" dirty="0"/>
              <a:t>Major Revenue Influencers</a:t>
            </a:r>
          </a:p>
          <a:p>
            <a:pPr marL="285750" indent="-285750">
              <a:buFont typeface="Arial" panose="020B0604020202020204" pitchFamily="34" charset="0"/>
              <a:buChar char="•"/>
            </a:pPr>
            <a:r>
              <a:rPr lang="en-US" sz="1600" dirty="0"/>
              <a:t>Enrollment Growth</a:t>
            </a:r>
          </a:p>
          <a:p>
            <a:pPr marL="285750" indent="-285750">
              <a:buFont typeface="Arial" panose="020B0604020202020204" pitchFamily="34" charset="0"/>
              <a:buChar char="•"/>
            </a:pPr>
            <a:r>
              <a:rPr lang="en-US" sz="1600" dirty="0"/>
              <a:t>State Budget </a:t>
            </a:r>
          </a:p>
          <a:p>
            <a:pPr marL="285750" indent="-285750">
              <a:buFont typeface="Arial" panose="020B0604020202020204" pitchFamily="34" charset="0"/>
              <a:buChar char="•"/>
            </a:pPr>
            <a:r>
              <a:rPr lang="en-US" sz="1600" dirty="0"/>
              <a:t>QBE:</a:t>
            </a:r>
          </a:p>
          <a:p>
            <a:pPr marL="742950" lvl="1" indent="-285750">
              <a:buFont typeface="Wingdings" panose="05000000000000000000" pitchFamily="2" charset="2"/>
              <a:buChar char="ü"/>
            </a:pPr>
            <a:r>
              <a:rPr lang="en-US" sz="1600" dirty="0"/>
              <a:t>Enrollment (Weighted, Dual, etc.)</a:t>
            </a:r>
          </a:p>
          <a:p>
            <a:pPr marL="742950" lvl="1" indent="-285750">
              <a:buFont typeface="Wingdings" panose="05000000000000000000" pitchFamily="2" charset="2"/>
              <a:buChar char="ü"/>
            </a:pPr>
            <a:r>
              <a:rPr lang="en-US" sz="1600" dirty="0"/>
              <a:t>Local Fair Share</a:t>
            </a:r>
          </a:p>
          <a:p>
            <a:pPr marL="742950" lvl="1" indent="-285750">
              <a:buFont typeface="Wingdings" panose="05000000000000000000" pitchFamily="2" charset="2"/>
              <a:buChar char="ü"/>
            </a:pPr>
            <a:r>
              <a:rPr lang="en-US" sz="1600" dirty="0"/>
              <a:t>Teacher Pay Scales</a:t>
            </a:r>
          </a:p>
          <a:p>
            <a:pPr marL="742950" lvl="1" indent="-285750">
              <a:buFont typeface="Wingdings" panose="05000000000000000000" pitchFamily="2" charset="2"/>
              <a:buChar char="ü"/>
            </a:pPr>
            <a:r>
              <a:rPr lang="en-US" sz="1600" dirty="0"/>
              <a:t>TRS Employer Contribution</a:t>
            </a:r>
          </a:p>
          <a:p>
            <a:pPr marL="285750" indent="-285750">
              <a:buFont typeface="Arial" panose="020B0604020202020204" pitchFamily="34" charset="0"/>
              <a:buChar char="•"/>
            </a:pPr>
            <a:r>
              <a:rPr lang="en-US" sz="1600" dirty="0"/>
              <a:t>Equalization Grant:</a:t>
            </a:r>
          </a:p>
          <a:p>
            <a:pPr marL="742950" lvl="1" indent="-285750">
              <a:buFont typeface="Wingdings" panose="05000000000000000000" pitchFamily="2" charset="2"/>
              <a:buChar char="ü"/>
            </a:pPr>
            <a:r>
              <a:rPr lang="en-US" sz="1600" dirty="0"/>
              <a:t>Wealth per Weighted FTE Impact</a:t>
            </a:r>
          </a:p>
          <a:p>
            <a:endParaRPr lang="en-US" sz="1600" dirty="0"/>
          </a:p>
        </p:txBody>
      </p:sp>
      <p:sp>
        <p:nvSpPr>
          <p:cNvPr id="8" name="TextBox 7">
            <a:extLst>
              <a:ext uri="{FF2B5EF4-FFF2-40B4-BE49-F238E27FC236}">
                <a16:creationId xmlns:a16="http://schemas.microsoft.com/office/drawing/2014/main" id="{D15B5897-D743-46BB-A836-BF710C28A5B1}"/>
              </a:ext>
            </a:extLst>
          </p:cNvPr>
          <p:cNvSpPr txBox="1"/>
          <p:nvPr/>
        </p:nvSpPr>
        <p:spPr>
          <a:xfrm>
            <a:off x="4953000" y="3969123"/>
            <a:ext cx="3587437" cy="2062103"/>
          </a:xfrm>
          <a:prstGeom prst="rect">
            <a:avLst/>
          </a:prstGeom>
          <a:noFill/>
        </p:spPr>
        <p:txBody>
          <a:bodyPr wrap="square" rtlCol="0">
            <a:spAutoFit/>
          </a:bodyPr>
          <a:lstStyle/>
          <a:p>
            <a:r>
              <a:rPr lang="en-US" sz="1600" b="1" u="sng" dirty="0"/>
              <a:t>Major Expenditure Influencers</a:t>
            </a:r>
          </a:p>
          <a:p>
            <a:pPr marL="285750" indent="-285750">
              <a:buFont typeface="Arial" panose="020B0604020202020204" pitchFamily="34" charset="0"/>
              <a:buChar char="•"/>
            </a:pPr>
            <a:r>
              <a:rPr lang="en-US" sz="1600" dirty="0"/>
              <a:t>Enrollment Growth</a:t>
            </a:r>
          </a:p>
          <a:p>
            <a:pPr marL="285750" indent="-285750">
              <a:buFont typeface="Arial" panose="020B0604020202020204" pitchFamily="34" charset="0"/>
              <a:buChar char="•"/>
            </a:pPr>
            <a:r>
              <a:rPr lang="en-US" sz="1600" dirty="0"/>
              <a:t>ESEP Growth</a:t>
            </a:r>
          </a:p>
          <a:p>
            <a:pPr marL="285750" indent="-285750">
              <a:buFont typeface="Arial" panose="020B0604020202020204" pitchFamily="34" charset="0"/>
              <a:buChar char="•"/>
            </a:pPr>
            <a:r>
              <a:rPr lang="en-US" sz="1600" dirty="0"/>
              <a:t>Allotment Assumptions</a:t>
            </a:r>
          </a:p>
          <a:p>
            <a:pPr marL="285750" indent="-285750">
              <a:buFont typeface="Arial" panose="020B0604020202020204" pitchFamily="34" charset="0"/>
              <a:buChar char="•"/>
            </a:pPr>
            <a:r>
              <a:rPr lang="en-US" sz="1600" dirty="0"/>
              <a:t>State Teacher Scales (Local Impact)</a:t>
            </a:r>
          </a:p>
          <a:p>
            <a:pPr marL="285750" indent="-285750">
              <a:buFont typeface="Arial" panose="020B0604020202020204" pitchFamily="34" charset="0"/>
              <a:buChar char="•"/>
            </a:pPr>
            <a:r>
              <a:rPr lang="en-US" sz="1600" dirty="0"/>
              <a:t>Step Increases</a:t>
            </a:r>
          </a:p>
          <a:p>
            <a:pPr marL="285750" indent="-285750">
              <a:buFont typeface="Arial" panose="020B0604020202020204" pitchFamily="34" charset="0"/>
              <a:buChar char="•"/>
            </a:pPr>
            <a:r>
              <a:rPr lang="en-US" sz="1600" dirty="0"/>
              <a:t>TRS Employer Contribution</a:t>
            </a:r>
          </a:p>
          <a:p>
            <a:endParaRPr lang="en-US" sz="1600" dirty="0"/>
          </a:p>
        </p:txBody>
      </p:sp>
      <p:sp>
        <p:nvSpPr>
          <p:cNvPr id="9" name="Rectangle 8">
            <a:extLst>
              <a:ext uri="{FF2B5EF4-FFF2-40B4-BE49-F238E27FC236}">
                <a16:creationId xmlns:a16="http://schemas.microsoft.com/office/drawing/2014/main" id="{9B66EB59-CC06-4056-A21F-B809400047DA}"/>
              </a:ext>
            </a:extLst>
          </p:cNvPr>
          <p:cNvSpPr/>
          <p:nvPr/>
        </p:nvSpPr>
        <p:spPr>
          <a:xfrm>
            <a:off x="4495800" y="5747415"/>
            <a:ext cx="4572000" cy="230832"/>
          </a:xfrm>
          <a:prstGeom prst="rect">
            <a:avLst/>
          </a:prstGeom>
        </p:spPr>
        <p:txBody>
          <a:bodyPr>
            <a:spAutoFit/>
          </a:bodyPr>
          <a:lstStyle/>
          <a:p>
            <a:r>
              <a:rPr lang="en-US" sz="900" i="1" dirty="0"/>
              <a:t>Budgeting for Outcomes</a:t>
            </a:r>
            <a:r>
              <a:rPr lang="en-US" sz="900" dirty="0"/>
              <a:t>, Government Finance Officers Association (GFOA), October 2012</a:t>
            </a:r>
          </a:p>
        </p:txBody>
      </p:sp>
      <p:sp>
        <p:nvSpPr>
          <p:cNvPr id="10" name="TextBox 9">
            <a:extLst>
              <a:ext uri="{FF2B5EF4-FFF2-40B4-BE49-F238E27FC236}">
                <a16:creationId xmlns:a16="http://schemas.microsoft.com/office/drawing/2014/main" id="{2A7344CB-0230-4D06-BB64-56BCE69D23B4}"/>
              </a:ext>
            </a:extLst>
          </p:cNvPr>
          <p:cNvSpPr txBox="1"/>
          <p:nvPr/>
        </p:nvSpPr>
        <p:spPr>
          <a:xfrm>
            <a:off x="304799" y="216102"/>
            <a:ext cx="8235637" cy="1446550"/>
          </a:xfrm>
          <a:prstGeom prst="rect">
            <a:avLst/>
          </a:prstGeom>
          <a:noFill/>
        </p:spPr>
        <p:txBody>
          <a:bodyPr wrap="square" rtlCol="0">
            <a:spAutoFit/>
          </a:bodyPr>
          <a:lstStyle/>
          <a:p>
            <a:pPr algn="ctr"/>
            <a:endParaRPr lang="en-US" sz="800" b="1" dirty="0"/>
          </a:p>
          <a:p>
            <a:r>
              <a:rPr lang="en-US" sz="1600" b="1" u="sng" dirty="0"/>
              <a:t>Budgeting for Outcomes.</a:t>
            </a:r>
            <a:r>
              <a:rPr lang="en-US" sz="1600" dirty="0"/>
              <a:t>  A performance budgeting process based on the BOE and district leadership identifying priorities (eight to ten high-level priorities) that reflect the desired results of the community.  These priorities form the basis for organizing the budgeting process and are validated against </a:t>
            </a:r>
            <a:r>
              <a:rPr lang="en-US" sz="1600" i="1" dirty="0"/>
              <a:t>Strategic Plan Goal Areas </a:t>
            </a:r>
            <a:r>
              <a:rPr lang="en-US" sz="1600" dirty="0"/>
              <a:t>and </a:t>
            </a:r>
            <a:r>
              <a:rPr lang="en-US" sz="1600" i="1" dirty="0"/>
              <a:t>Performance Objectives </a:t>
            </a:r>
            <a:r>
              <a:rPr lang="en-US" sz="1600" dirty="0"/>
              <a:t>to confirm alignment of budget, strategic plan, community and district leadership.</a:t>
            </a:r>
            <a:endParaRPr lang="en-US" sz="800" dirty="0"/>
          </a:p>
        </p:txBody>
      </p:sp>
      <p:sp>
        <p:nvSpPr>
          <p:cNvPr id="12" name="TextBox 11">
            <a:extLst>
              <a:ext uri="{FF2B5EF4-FFF2-40B4-BE49-F238E27FC236}">
                <a16:creationId xmlns:a16="http://schemas.microsoft.com/office/drawing/2014/main" id="{BE8FEE7F-A95E-4AAE-97AD-941A48AA6AAE}"/>
              </a:ext>
            </a:extLst>
          </p:cNvPr>
          <p:cNvSpPr txBox="1"/>
          <p:nvPr/>
        </p:nvSpPr>
        <p:spPr>
          <a:xfrm>
            <a:off x="4953001" y="3147237"/>
            <a:ext cx="358743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Changes in Local Sources:</a:t>
            </a:r>
          </a:p>
          <a:p>
            <a:pPr marL="742950" lvl="1" indent="-285750">
              <a:buFont typeface="Wingdings" panose="05000000000000000000" pitchFamily="2" charset="2"/>
              <a:buChar char="ü"/>
            </a:pPr>
            <a:r>
              <a:rPr lang="en-US" sz="1600" dirty="0"/>
              <a:t>Ad Valorem (Millage Rate)</a:t>
            </a:r>
          </a:p>
          <a:p>
            <a:pPr marL="742950" lvl="1" indent="-285750">
              <a:buFont typeface="Wingdings" panose="05000000000000000000" pitchFamily="2" charset="2"/>
              <a:buChar char="ü"/>
            </a:pPr>
            <a:r>
              <a:rPr lang="en-US" sz="1600" dirty="0"/>
              <a:t>TAVT</a:t>
            </a:r>
          </a:p>
          <a:p>
            <a:pPr marL="742950" lvl="1" indent="-285750">
              <a:buFont typeface="Wingdings" panose="05000000000000000000" pitchFamily="2" charset="2"/>
              <a:buChar char="ü"/>
            </a:pPr>
            <a:endParaRPr lang="en-US" sz="1600" dirty="0"/>
          </a:p>
          <a:p>
            <a:endParaRPr lang="en-US" sz="1600" dirty="0"/>
          </a:p>
        </p:txBody>
      </p:sp>
    </p:spTree>
    <p:extLst>
      <p:ext uri="{BB962C8B-B14F-4D97-AF65-F5344CB8AC3E}">
        <p14:creationId xmlns:p14="http://schemas.microsoft.com/office/powerpoint/2010/main" val="26843346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State Budget Process: Overview</a:t>
            </a:r>
          </a:p>
        </p:txBody>
      </p:sp>
      <p:sp>
        <p:nvSpPr>
          <p:cNvPr id="5" name="Subtitle 2">
            <a:extLst>
              <a:ext uri="{FF2B5EF4-FFF2-40B4-BE49-F238E27FC236}">
                <a16:creationId xmlns:a16="http://schemas.microsoft.com/office/drawing/2014/main" id="{42B43F54-1560-4F94-B4CA-9A129C02197D}"/>
              </a:ext>
            </a:extLst>
          </p:cNvPr>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r">
              <a:defRPr/>
            </a:pPr>
            <a:r>
              <a:rPr lang="en-US" sz="1200" dirty="0"/>
              <a:t>4 | Budget Process</a:t>
            </a:r>
          </a:p>
        </p:txBody>
      </p:sp>
      <p:sp>
        <p:nvSpPr>
          <p:cNvPr id="9" name="Rectangle 8">
            <a:extLst>
              <a:ext uri="{FF2B5EF4-FFF2-40B4-BE49-F238E27FC236}">
                <a16:creationId xmlns:a16="http://schemas.microsoft.com/office/drawing/2014/main" id="{9B66EB59-CC06-4056-A21F-B809400047DA}"/>
              </a:ext>
            </a:extLst>
          </p:cNvPr>
          <p:cNvSpPr/>
          <p:nvPr/>
        </p:nvSpPr>
        <p:spPr>
          <a:xfrm>
            <a:off x="4495800" y="5747415"/>
            <a:ext cx="4343400" cy="230832"/>
          </a:xfrm>
          <a:prstGeom prst="rect">
            <a:avLst/>
          </a:prstGeom>
        </p:spPr>
        <p:txBody>
          <a:bodyPr wrap="square">
            <a:spAutoFit/>
          </a:bodyPr>
          <a:lstStyle/>
          <a:p>
            <a:pPr algn="r"/>
            <a:r>
              <a:rPr lang="en-US" sz="900" i="1" dirty="0"/>
              <a:t>2020 Georgia Budget Primer</a:t>
            </a:r>
            <a:r>
              <a:rPr lang="en-US" sz="900" dirty="0"/>
              <a:t>, Georgia Budget &amp; Policy Institute (GBPI), July 2019</a:t>
            </a:r>
          </a:p>
        </p:txBody>
      </p:sp>
      <p:pic>
        <p:nvPicPr>
          <p:cNvPr id="4" name="Picture 3">
            <a:extLst>
              <a:ext uri="{FF2B5EF4-FFF2-40B4-BE49-F238E27FC236}">
                <a16:creationId xmlns:a16="http://schemas.microsoft.com/office/drawing/2014/main" id="{B76FD6FC-4601-421D-AF27-3B3C8B3FE82F}"/>
              </a:ext>
            </a:extLst>
          </p:cNvPr>
          <p:cNvPicPr>
            <a:picLocks noChangeAspect="1"/>
          </p:cNvPicPr>
          <p:nvPr/>
        </p:nvPicPr>
        <p:blipFill>
          <a:blip r:embed="rId3"/>
          <a:stretch>
            <a:fillRect/>
          </a:stretch>
        </p:blipFill>
        <p:spPr>
          <a:xfrm>
            <a:off x="2011422" y="583474"/>
            <a:ext cx="6827778" cy="4936376"/>
          </a:xfrm>
          <a:prstGeom prst="rect">
            <a:avLst/>
          </a:prstGeom>
          <a:ln>
            <a:solidFill>
              <a:schemeClr val="accent1">
                <a:lumMod val="50000"/>
              </a:schemeClr>
            </a:solidFill>
          </a:ln>
        </p:spPr>
      </p:pic>
      <p:sp>
        <p:nvSpPr>
          <p:cNvPr id="11" name="TextBox 10">
            <a:extLst>
              <a:ext uri="{FF2B5EF4-FFF2-40B4-BE49-F238E27FC236}">
                <a16:creationId xmlns:a16="http://schemas.microsoft.com/office/drawing/2014/main" id="{4DA8D7CD-CAC3-45A8-B08D-048B19BA18DE}"/>
              </a:ext>
            </a:extLst>
          </p:cNvPr>
          <p:cNvSpPr txBox="1"/>
          <p:nvPr/>
        </p:nvSpPr>
        <p:spPr>
          <a:xfrm>
            <a:off x="289560" y="982472"/>
            <a:ext cx="1502229" cy="4524315"/>
          </a:xfrm>
          <a:prstGeom prst="rect">
            <a:avLst/>
          </a:prstGeom>
          <a:noFill/>
        </p:spPr>
        <p:txBody>
          <a:bodyPr wrap="square" rtlCol="0">
            <a:spAutoFit/>
          </a:bodyPr>
          <a:lstStyle/>
          <a:p>
            <a:r>
              <a:rPr lang="en-US" sz="1600" dirty="0"/>
              <a:t>The governor proposes the state budget in January.  State lawmakers then modify the budget before the governor signs it into law in May.  Lawmakers will amendment the current budget during the following legislative session. </a:t>
            </a:r>
          </a:p>
          <a:p>
            <a:endParaRPr lang="en-US" sz="1600" dirty="0"/>
          </a:p>
        </p:txBody>
      </p:sp>
    </p:spTree>
    <p:extLst>
      <p:ext uri="{BB962C8B-B14F-4D97-AF65-F5344CB8AC3E}">
        <p14:creationId xmlns:p14="http://schemas.microsoft.com/office/powerpoint/2010/main" val="39194151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643" y="3810000"/>
            <a:ext cx="8748713" cy="609600"/>
          </a:xfrm>
        </p:spPr>
        <p:txBody>
          <a:bodyPr/>
          <a:lstStyle/>
          <a:p>
            <a:pPr algn="ctr"/>
            <a:r>
              <a:rPr lang="en-US" sz="3600" dirty="0">
                <a:solidFill>
                  <a:schemeClr val="tx1"/>
                </a:solidFill>
              </a:rPr>
              <a:t>Thank You</a:t>
            </a:r>
            <a:br>
              <a:rPr lang="en-US" sz="4800" dirty="0">
                <a:solidFill>
                  <a:schemeClr val="tx1"/>
                </a:solidFill>
              </a:rPr>
            </a:br>
            <a:br>
              <a:rPr lang="en-US" sz="2400" dirty="0">
                <a:solidFill>
                  <a:schemeClr val="tx1"/>
                </a:solidFill>
              </a:rPr>
            </a:br>
            <a:r>
              <a:rPr lang="en-US" sz="2400" dirty="0">
                <a:solidFill>
                  <a:schemeClr val="tx1"/>
                </a:solidFill>
              </a:rPr>
              <a:t>For Budget Ideas and Feedback</a:t>
            </a:r>
            <a:br>
              <a:rPr lang="en-US" sz="2400" dirty="0">
                <a:solidFill>
                  <a:schemeClr val="tx1"/>
                </a:solidFill>
              </a:rPr>
            </a:br>
            <a:r>
              <a:rPr lang="en-US" sz="2400" dirty="0">
                <a:solidFill>
                  <a:schemeClr val="tx1"/>
                </a:solidFill>
              </a:rPr>
              <a:t>Visit our Website (Budget Feedback)</a:t>
            </a:r>
            <a:br>
              <a:rPr lang="en-US" sz="3200" dirty="0">
                <a:solidFill>
                  <a:schemeClr val="tx1"/>
                </a:solidFill>
              </a:rPr>
            </a:br>
            <a:endParaRPr lang="en-US" sz="32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906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28622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41016813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2" y="4038600"/>
            <a:ext cx="8748713" cy="609600"/>
          </a:xfrm>
        </p:spPr>
        <p:txBody>
          <a:bodyPr/>
          <a:lstStyle/>
          <a:p>
            <a:pPr algn="ctr"/>
            <a:r>
              <a:rPr lang="en-US" sz="3600" dirty="0">
                <a:solidFill>
                  <a:schemeClr val="tx1"/>
                </a:solidFill>
              </a:rPr>
              <a:t>Organizational Factors Influencing Decisions: </a:t>
            </a:r>
            <a:r>
              <a:rPr lang="en-US" sz="4400" dirty="0">
                <a:solidFill>
                  <a:schemeClr val="tx1"/>
                </a:solidFill>
              </a:rPr>
              <a:t>Demographic and Economic Factors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31670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285952797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733800"/>
            <a:ext cx="6248400" cy="609600"/>
          </a:xfrm>
        </p:spPr>
        <p:txBody>
          <a:bodyPr/>
          <a:lstStyle/>
          <a:p>
            <a:pPr algn="ctr"/>
            <a:r>
              <a:rPr lang="en-US" sz="4800" dirty="0">
                <a:solidFill>
                  <a:schemeClr val="tx1"/>
                </a:solidFill>
              </a:rPr>
              <a:t>Appendix</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906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28622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104030030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Land Use</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graphicFrame>
        <p:nvGraphicFramePr>
          <p:cNvPr id="4" name="Object 3">
            <a:extLst>
              <a:ext uri="{FF2B5EF4-FFF2-40B4-BE49-F238E27FC236}">
                <a16:creationId xmlns:a16="http://schemas.microsoft.com/office/drawing/2014/main" id="{BFE729A1-D5B8-4E68-8FCB-77C1E836CE80}"/>
              </a:ext>
            </a:extLst>
          </p:cNvPr>
          <p:cNvGraphicFramePr>
            <a:graphicFrameLocks noChangeAspect="1"/>
          </p:cNvGraphicFramePr>
          <p:nvPr>
            <p:extLst>
              <p:ext uri="{D42A27DB-BD31-4B8C-83A1-F6EECF244321}">
                <p14:modId xmlns:p14="http://schemas.microsoft.com/office/powerpoint/2010/main" val="546502673"/>
              </p:ext>
            </p:extLst>
          </p:nvPr>
        </p:nvGraphicFramePr>
        <p:xfrm>
          <a:off x="470712" y="1371600"/>
          <a:ext cx="8202576" cy="2667000"/>
        </p:xfrm>
        <a:graphic>
          <a:graphicData uri="http://schemas.openxmlformats.org/presentationml/2006/ole">
            <mc:AlternateContent xmlns:mc="http://schemas.openxmlformats.org/markup-compatibility/2006">
              <mc:Choice xmlns:v="urn:schemas-microsoft-com:vml" Requires="v">
                <p:oleObj spid="_x0000_s14566" name="Worksheet" r:id="rId4" imgW="5038641" imgH="1638389" progId="Excel.Sheet.12">
                  <p:embed/>
                </p:oleObj>
              </mc:Choice>
              <mc:Fallback>
                <p:oleObj name="Worksheet" r:id="rId4" imgW="5038641" imgH="1638389" progId="Excel.Sheet.12">
                  <p:embed/>
                  <p:pic>
                    <p:nvPicPr>
                      <p:cNvPr id="0" name=""/>
                      <p:cNvPicPr/>
                      <p:nvPr/>
                    </p:nvPicPr>
                    <p:blipFill>
                      <a:blip r:embed="rId5"/>
                      <a:stretch>
                        <a:fillRect/>
                      </a:stretch>
                    </p:blipFill>
                    <p:spPr>
                      <a:xfrm>
                        <a:off x="470712" y="1371600"/>
                        <a:ext cx="8202576" cy="2667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1C92DCB-9F01-44A4-AFFD-E8543E126982}"/>
              </a:ext>
            </a:extLst>
          </p:cNvPr>
          <p:cNvSpPr txBox="1"/>
          <p:nvPr/>
        </p:nvSpPr>
        <p:spPr>
          <a:xfrm>
            <a:off x="152400" y="5697378"/>
            <a:ext cx="4191000" cy="246221"/>
          </a:xfrm>
          <a:prstGeom prst="rect">
            <a:avLst/>
          </a:prstGeom>
          <a:noFill/>
        </p:spPr>
        <p:txBody>
          <a:bodyPr wrap="square" rtlCol="0">
            <a:spAutoFit/>
          </a:bodyPr>
          <a:lstStyle/>
          <a:p>
            <a:r>
              <a:rPr lang="en-US" sz="1000" dirty="0"/>
              <a:t>Source: Georgia Department of Revenue, Consolidated Tax Digest Summaries</a:t>
            </a:r>
          </a:p>
        </p:txBody>
      </p:sp>
    </p:spTree>
    <p:extLst>
      <p:ext uri="{BB962C8B-B14F-4D97-AF65-F5344CB8AC3E}">
        <p14:creationId xmlns:p14="http://schemas.microsoft.com/office/powerpoint/2010/main" val="365325295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FY2018 Financial Efficiency Star Rating</a:t>
            </a:r>
          </a:p>
        </p:txBody>
      </p:sp>
      <p:sp>
        <p:nvSpPr>
          <p:cNvPr id="4" name="TextBox 3"/>
          <p:cNvSpPr txBox="1"/>
          <p:nvPr/>
        </p:nvSpPr>
        <p:spPr>
          <a:xfrm>
            <a:off x="189216" y="101029"/>
            <a:ext cx="8268984" cy="2185214"/>
          </a:xfrm>
          <a:prstGeom prst="rect">
            <a:avLst/>
          </a:prstGeom>
          <a:noFill/>
        </p:spPr>
        <p:txBody>
          <a:bodyPr wrap="square" rtlCol="0">
            <a:spAutoFit/>
          </a:bodyPr>
          <a:lstStyle/>
          <a:p>
            <a:r>
              <a:rPr lang="en-US" sz="1600" b="1" dirty="0"/>
              <a:t>What is the Financial Efficiency Rating? </a:t>
            </a:r>
            <a:endParaRPr lang="en-US" sz="1600" dirty="0"/>
          </a:p>
          <a:p>
            <a:r>
              <a:rPr lang="en-US" sz="1600" dirty="0"/>
              <a:t>O.C.G.A. § 20-14-33 requires that the Governor’s Office of Student Achievement, in coordination with the Georgia Department of Education, create a financial efficiency rating.  The Financial Efficiency Star Rating measures an individual school district’s per-pupil spending in relation to the academic achievements of its students.  </a:t>
            </a:r>
          </a:p>
          <a:p>
            <a:endParaRPr lang="en-US" sz="800" dirty="0"/>
          </a:p>
          <a:p>
            <a:r>
              <a:rPr lang="en-US" sz="1600" b="1" dirty="0"/>
              <a:t>How is the rating calculated? </a:t>
            </a:r>
            <a:endParaRPr lang="en-US" sz="1600" dirty="0"/>
          </a:p>
          <a:p>
            <a:r>
              <a:rPr lang="en-US" sz="1600" dirty="0"/>
              <a:t>The Financial Efficiency Star Rating utilizes a three-year average of per-pupil expenditures and College and Career Ready Performance Index (CCRPI) scores to determine a district’s rating.</a:t>
            </a:r>
          </a:p>
        </p:txBody>
      </p:sp>
      <p:pic>
        <p:nvPicPr>
          <p:cNvPr id="9"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71" y="2324991"/>
            <a:ext cx="7162801" cy="168191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
          <p:cNvSpPr/>
          <p:nvPr/>
        </p:nvSpPr>
        <p:spPr bwMode="auto">
          <a:xfrm>
            <a:off x="5257800" y="3612600"/>
            <a:ext cx="367862" cy="326897"/>
          </a:xfrm>
          <a:prstGeom prst="ellipse">
            <a:avLst/>
          </a:prstGeom>
          <a:noFill/>
          <a:ln w="38100">
            <a:solidFill>
              <a:srgbClr val="C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b="1" dirty="0">
              <a:ln w="22225">
                <a:solidFill>
                  <a:schemeClr val="accent2"/>
                </a:solidFill>
                <a:prstDash val="solid"/>
              </a:ln>
              <a:solidFill>
                <a:schemeClr val="accent2">
                  <a:lumMod val="40000"/>
                  <a:lumOff val="60000"/>
                </a:schemeClr>
              </a:solidFill>
              <a:latin typeface="Segoe" pitchFamily="34" charset="0"/>
            </a:endParaRPr>
          </a:p>
        </p:txBody>
      </p:sp>
      <p:sp>
        <p:nvSpPr>
          <p:cNvPr id="14" name="Subtitle 2">
            <a:extLst>
              <a:ext uri="{FF2B5EF4-FFF2-40B4-BE49-F238E27FC236}">
                <a16:creationId xmlns:a16="http://schemas.microsoft.com/office/drawing/2014/main" id="{D2CFB362-E2FA-46F7-B94F-579481CA0DEA}"/>
              </a:ext>
            </a:extLst>
          </p:cNvPr>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graphicFrame>
        <p:nvGraphicFramePr>
          <p:cNvPr id="5" name="Object 4">
            <a:extLst>
              <a:ext uri="{FF2B5EF4-FFF2-40B4-BE49-F238E27FC236}">
                <a16:creationId xmlns:a16="http://schemas.microsoft.com/office/drawing/2014/main" id="{928D7FD2-EBBB-49FE-83DB-2E58F31E8AC9}"/>
              </a:ext>
            </a:extLst>
          </p:cNvPr>
          <p:cNvGraphicFramePr>
            <a:graphicFrameLocks noChangeAspect="1"/>
          </p:cNvGraphicFramePr>
          <p:nvPr/>
        </p:nvGraphicFramePr>
        <p:xfrm>
          <a:off x="381000" y="4214511"/>
          <a:ext cx="8191500" cy="1419225"/>
        </p:xfrm>
        <a:graphic>
          <a:graphicData uri="http://schemas.openxmlformats.org/presentationml/2006/ole">
            <mc:AlternateContent xmlns:mc="http://schemas.openxmlformats.org/markup-compatibility/2006">
              <mc:Choice xmlns:v="urn:schemas-microsoft-com:vml" Requires="v">
                <p:oleObj spid="_x0000_s40037" name="Worksheet" r:id="rId5" imgW="8191567" imgH="1419270" progId="Excel.Sheet.12">
                  <p:embed/>
                </p:oleObj>
              </mc:Choice>
              <mc:Fallback>
                <p:oleObj name="Worksheet" r:id="rId5" imgW="8191567" imgH="1419270" progId="Excel.Sheet.12">
                  <p:embed/>
                  <p:pic>
                    <p:nvPicPr>
                      <p:cNvPr id="5" name="Object 4">
                        <a:extLst>
                          <a:ext uri="{FF2B5EF4-FFF2-40B4-BE49-F238E27FC236}">
                            <a16:creationId xmlns:a16="http://schemas.microsoft.com/office/drawing/2014/main" id="{928D7FD2-EBBB-49FE-83DB-2E58F31E8AC9}"/>
                          </a:ext>
                        </a:extLst>
                      </p:cNvPr>
                      <p:cNvPicPr/>
                      <p:nvPr/>
                    </p:nvPicPr>
                    <p:blipFill>
                      <a:blip r:embed="rId6"/>
                      <a:stretch>
                        <a:fillRect/>
                      </a:stretch>
                    </p:blipFill>
                    <p:spPr>
                      <a:xfrm>
                        <a:off x="381000" y="4214511"/>
                        <a:ext cx="8191500" cy="1419225"/>
                      </a:xfrm>
                      <a:prstGeom prst="rect">
                        <a:avLst/>
                      </a:prstGeom>
                    </p:spPr>
                  </p:pic>
                </p:oleObj>
              </mc:Fallback>
            </mc:AlternateContent>
          </a:graphicData>
        </a:graphic>
      </p:graphicFrame>
    </p:spTree>
    <p:extLst>
      <p:ext uri="{BB962C8B-B14F-4D97-AF65-F5344CB8AC3E}">
        <p14:creationId xmlns:p14="http://schemas.microsoft.com/office/powerpoint/2010/main" val="33558359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Children per Household: Comparisons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sp>
        <p:nvSpPr>
          <p:cNvPr id="7" name="TextBox 6"/>
          <p:cNvSpPr txBox="1"/>
          <p:nvPr/>
        </p:nvSpPr>
        <p:spPr>
          <a:xfrm>
            <a:off x="152400" y="5638800"/>
            <a:ext cx="5257800" cy="246221"/>
          </a:xfrm>
          <a:prstGeom prst="rect">
            <a:avLst/>
          </a:prstGeom>
          <a:noFill/>
        </p:spPr>
        <p:txBody>
          <a:bodyPr wrap="square" rtlCol="0">
            <a:spAutoFit/>
          </a:bodyPr>
          <a:lstStyle/>
          <a:p>
            <a:r>
              <a:rPr lang="en-US" sz="1000" dirty="0"/>
              <a:t>Source: http://www.census.gov/quickfacts on 1.13.20</a:t>
            </a:r>
          </a:p>
        </p:txBody>
      </p:sp>
      <p:graphicFrame>
        <p:nvGraphicFramePr>
          <p:cNvPr id="6" name="Object 5">
            <a:extLst>
              <a:ext uri="{FF2B5EF4-FFF2-40B4-BE49-F238E27FC236}">
                <a16:creationId xmlns:a16="http://schemas.microsoft.com/office/drawing/2014/main" id="{89D44453-53B2-4A2B-AA0C-5DD836CA0B65}"/>
              </a:ext>
            </a:extLst>
          </p:cNvPr>
          <p:cNvGraphicFramePr>
            <a:graphicFrameLocks noChangeAspect="1"/>
          </p:cNvGraphicFramePr>
          <p:nvPr>
            <p:extLst>
              <p:ext uri="{D42A27DB-BD31-4B8C-83A1-F6EECF244321}">
                <p14:modId xmlns:p14="http://schemas.microsoft.com/office/powerpoint/2010/main" val="3285905830"/>
              </p:ext>
            </p:extLst>
          </p:nvPr>
        </p:nvGraphicFramePr>
        <p:xfrm>
          <a:off x="685800" y="972979"/>
          <a:ext cx="7772400" cy="3739088"/>
        </p:xfrm>
        <a:graphic>
          <a:graphicData uri="http://schemas.openxmlformats.org/presentationml/2006/ole">
            <mc:AlternateContent xmlns:mc="http://schemas.openxmlformats.org/markup-compatibility/2006">
              <mc:Choice xmlns:v="urn:schemas-microsoft-com:vml" Requires="v">
                <p:oleObj spid="_x0000_s10487" name="Worksheet" r:id="rId4" imgW="6038816" imgH="2905006" progId="Excel.Sheet.12">
                  <p:embed/>
                </p:oleObj>
              </mc:Choice>
              <mc:Fallback>
                <p:oleObj name="Worksheet" r:id="rId4" imgW="6038816" imgH="2905006" progId="Excel.Sheet.12">
                  <p:embed/>
                  <p:pic>
                    <p:nvPicPr>
                      <p:cNvPr id="0" name=""/>
                      <p:cNvPicPr/>
                      <p:nvPr/>
                    </p:nvPicPr>
                    <p:blipFill>
                      <a:blip r:embed="rId5"/>
                      <a:stretch>
                        <a:fillRect/>
                      </a:stretch>
                    </p:blipFill>
                    <p:spPr>
                      <a:xfrm>
                        <a:off x="685800" y="972979"/>
                        <a:ext cx="7772400" cy="3739088"/>
                      </a:xfrm>
                      <a:prstGeom prst="rect">
                        <a:avLst/>
                      </a:prstGeom>
                    </p:spPr>
                  </p:pic>
                </p:oleObj>
              </mc:Fallback>
            </mc:AlternateContent>
          </a:graphicData>
        </a:graphic>
      </p:graphicFrame>
    </p:spTree>
    <p:extLst>
      <p:ext uri="{BB962C8B-B14F-4D97-AF65-F5344CB8AC3E}">
        <p14:creationId xmlns:p14="http://schemas.microsoft.com/office/powerpoint/2010/main" val="298723700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err="1">
                <a:solidFill>
                  <a:schemeClr val="bg1"/>
                </a:solidFill>
              </a:rPr>
              <a:t>AdvancED</a:t>
            </a:r>
            <a:endParaRPr lang="en-US" sz="3600" baseline="30000" dirty="0">
              <a:solidFill>
                <a:schemeClr val="bg1"/>
              </a:solidFill>
            </a:endParaRP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sp>
        <p:nvSpPr>
          <p:cNvPr id="8" name="Rectangle 7">
            <a:extLst>
              <a:ext uri="{FF2B5EF4-FFF2-40B4-BE49-F238E27FC236}">
                <a16:creationId xmlns:a16="http://schemas.microsoft.com/office/drawing/2014/main" id="{61C121D8-F71F-4613-9D44-3E822EC28761}"/>
              </a:ext>
            </a:extLst>
          </p:cNvPr>
          <p:cNvSpPr/>
          <p:nvPr/>
        </p:nvSpPr>
        <p:spPr>
          <a:xfrm>
            <a:off x="495299" y="308705"/>
            <a:ext cx="8153400" cy="2308324"/>
          </a:xfrm>
          <a:prstGeom prst="rect">
            <a:avLst/>
          </a:prstGeom>
        </p:spPr>
        <p:txBody>
          <a:bodyPr wrap="square">
            <a:spAutoFit/>
          </a:bodyPr>
          <a:lstStyle/>
          <a:p>
            <a:r>
              <a:rPr lang="en-US" i="1" dirty="0" err="1"/>
              <a:t>AdvancED</a:t>
            </a:r>
            <a:r>
              <a:rPr lang="en-US" i="1" dirty="0"/>
              <a:t> Engagement Review Report</a:t>
            </a:r>
          </a:p>
          <a:p>
            <a:r>
              <a:rPr lang="en-US" b="1" dirty="0"/>
              <a:t>Resource Capacity Domain</a:t>
            </a:r>
          </a:p>
          <a:p>
            <a:r>
              <a:rPr lang="en-US" dirty="0"/>
              <a:t>The use and distribution of resources support the stated mission of the institution. Institutions ensure that resources are distributed and utilized equitably so the needs of all learners are adequately and effectively addressed. The utilization of resources includes support for professional learning for all staff. The institution examines the allocation and use of resources to ensure appropriate levels of funding, sustainability, organizational effectiveness, and increased student learning.</a:t>
            </a:r>
          </a:p>
        </p:txBody>
      </p:sp>
      <p:pic>
        <p:nvPicPr>
          <p:cNvPr id="5" name="Picture 4">
            <a:extLst>
              <a:ext uri="{FF2B5EF4-FFF2-40B4-BE49-F238E27FC236}">
                <a16:creationId xmlns:a16="http://schemas.microsoft.com/office/drawing/2014/main" id="{2E2B964B-9B00-44D0-B610-C02B406E3DFC}"/>
              </a:ext>
            </a:extLst>
          </p:cNvPr>
          <p:cNvPicPr>
            <a:picLocks noChangeAspect="1"/>
          </p:cNvPicPr>
          <p:nvPr/>
        </p:nvPicPr>
        <p:blipFill>
          <a:blip r:embed="rId3"/>
          <a:stretch>
            <a:fillRect/>
          </a:stretch>
        </p:blipFill>
        <p:spPr>
          <a:xfrm>
            <a:off x="1357714" y="2903676"/>
            <a:ext cx="6428571" cy="2771429"/>
          </a:xfrm>
          <a:prstGeom prst="rect">
            <a:avLst/>
          </a:prstGeom>
          <a:ln>
            <a:solidFill>
              <a:schemeClr val="accent1"/>
            </a:solidFill>
          </a:ln>
        </p:spPr>
      </p:pic>
    </p:spTree>
    <p:extLst>
      <p:ext uri="{BB962C8B-B14F-4D97-AF65-F5344CB8AC3E}">
        <p14:creationId xmlns:p14="http://schemas.microsoft.com/office/powerpoint/2010/main" val="101809108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Climate Survey</a:t>
            </a:r>
            <a:endParaRPr lang="en-US" sz="3600" baseline="30000" dirty="0">
              <a:solidFill>
                <a:schemeClr val="bg1"/>
              </a:solidFill>
            </a:endParaRP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sp>
        <p:nvSpPr>
          <p:cNvPr id="8" name="Rectangle 7">
            <a:extLst>
              <a:ext uri="{FF2B5EF4-FFF2-40B4-BE49-F238E27FC236}">
                <a16:creationId xmlns:a16="http://schemas.microsoft.com/office/drawing/2014/main" id="{61C121D8-F71F-4613-9D44-3E822EC28761}"/>
              </a:ext>
            </a:extLst>
          </p:cNvPr>
          <p:cNvSpPr/>
          <p:nvPr/>
        </p:nvSpPr>
        <p:spPr>
          <a:xfrm>
            <a:off x="495300" y="437971"/>
            <a:ext cx="8153400" cy="1200329"/>
          </a:xfrm>
          <a:prstGeom prst="rect">
            <a:avLst/>
          </a:prstGeom>
        </p:spPr>
        <p:txBody>
          <a:bodyPr wrap="square">
            <a:spAutoFit/>
          </a:bodyPr>
          <a:lstStyle/>
          <a:p>
            <a:r>
              <a:rPr lang="en-US" i="1" dirty="0"/>
              <a:t>Hanover Research</a:t>
            </a:r>
          </a:p>
          <a:p>
            <a:r>
              <a:rPr lang="en-US" b="1" dirty="0"/>
              <a:t>Climate Survey, Fall 2018</a:t>
            </a:r>
          </a:p>
          <a:p>
            <a:r>
              <a:rPr lang="en-US" dirty="0"/>
              <a:t>Prioritizing local, state, and federal funds in a way that is equitable, promotes student achievement and is fiscally responsible.</a:t>
            </a:r>
          </a:p>
        </p:txBody>
      </p:sp>
      <p:graphicFrame>
        <p:nvGraphicFramePr>
          <p:cNvPr id="6" name="Chart 5">
            <a:extLst>
              <a:ext uri="{FF2B5EF4-FFF2-40B4-BE49-F238E27FC236}">
                <a16:creationId xmlns:a16="http://schemas.microsoft.com/office/drawing/2014/main" id="{9E3EEDAA-9311-4070-9274-F6DFA0F2B0FF}"/>
              </a:ext>
            </a:extLst>
          </p:cNvPr>
          <p:cNvGraphicFramePr>
            <a:graphicFrameLocks/>
          </p:cNvGraphicFramePr>
          <p:nvPr>
            <p:extLst>
              <p:ext uri="{D42A27DB-BD31-4B8C-83A1-F6EECF244321}">
                <p14:modId xmlns:p14="http://schemas.microsoft.com/office/powerpoint/2010/main" val="4248210670"/>
              </p:ext>
            </p:extLst>
          </p:nvPr>
        </p:nvGraphicFramePr>
        <p:xfrm>
          <a:off x="1414463" y="1905000"/>
          <a:ext cx="6267450" cy="381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09657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Tax Digest Overview</a:t>
            </a:r>
          </a:p>
        </p:txBody>
      </p:sp>
      <p:sp>
        <p:nvSpPr>
          <p:cNvPr id="8"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3" name="Rectangle 2">
            <a:extLst>
              <a:ext uri="{FF2B5EF4-FFF2-40B4-BE49-F238E27FC236}">
                <a16:creationId xmlns:a16="http://schemas.microsoft.com/office/drawing/2014/main" id="{7DB345C0-EA64-46BF-B361-924E8E001C84}"/>
              </a:ext>
            </a:extLst>
          </p:cNvPr>
          <p:cNvSpPr/>
          <p:nvPr/>
        </p:nvSpPr>
        <p:spPr>
          <a:xfrm>
            <a:off x="339386" y="314526"/>
            <a:ext cx="8465228" cy="1200329"/>
          </a:xfrm>
          <a:prstGeom prst="rect">
            <a:avLst/>
          </a:prstGeom>
        </p:spPr>
        <p:txBody>
          <a:bodyPr wrap="square">
            <a:spAutoFit/>
          </a:bodyPr>
          <a:lstStyle/>
          <a:p>
            <a:r>
              <a:rPr lang="en-US" b="1" u="sng" dirty="0">
                <a:latin typeface="Calibri" panose="020F0502020204030204" pitchFamily="34" charset="0"/>
                <a:ea typeface="Calibri" panose="020F0502020204030204" pitchFamily="34" charset="0"/>
                <a:cs typeface="Times New Roman" panose="02020603050405020304" pitchFamily="18" charset="0"/>
              </a:rPr>
              <a:t>Tax Digest</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The limited commercial and industrial tax base in Paulding County results in a lower net digest per student (NDPS), which reduces local funding.  In FY2020, PCSD’s NDPS was approximately $148,000, which was $65,000 or 31% lower than the average  large district in Georgia </a:t>
            </a:r>
            <a:r>
              <a:rPr lang="en-US" dirty="0"/>
              <a:t>(enrollment &gt;10,000)</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graphicFrame>
        <p:nvGraphicFramePr>
          <p:cNvPr id="6" name="Object 5">
            <a:extLst>
              <a:ext uri="{FF2B5EF4-FFF2-40B4-BE49-F238E27FC236}">
                <a16:creationId xmlns:a16="http://schemas.microsoft.com/office/drawing/2014/main" id="{B12EFF41-648A-4E07-81C6-B1A55BAB3F85}"/>
              </a:ext>
            </a:extLst>
          </p:cNvPr>
          <p:cNvGraphicFramePr>
            <a:graphicFrameLocks noChangeAspect="1"/>
          </p:cNvGraphicFramePr>
          <p:nvPr>
            <p:extLst>
              <p:ext uri="{D42A27DB-BD31-4B8C-83A1-F6EECF244321}">
                <p14:modId xmlns:p14="http://schemas.microsoft.com/office/powerpoint/2010/main" val="3760183503"/>
              </p:ext>
            </p:extLst>
          </p:nvPr>
        </p:nvGraphicFramePr>
        <p:xfrm>
          <a:off x="1424404" y="1625525"/>
          <a:ext cx="7421526" cy="3886638"/>
        </p:xfrm>
        <a:graphic>
          <a:graphicData uri="http://schemas.openxmlformats.org/presentationml/2006/ole">
            <mc:AlternateContent xmlns:mc="http://schemas.openxmlformats.org/markup-compatibility/2006">
              <mc:Choice xmlns:v="urn:schemas-microsoft-com:vml" Requires="v">
                <p:oleObj spid="_x0000_s44102" name="Worksheet" r:id="rId4" imgW="9277256" imgH="4857750" progId="Excel.Sheet.12">
                  <p:embed/>
                </p:oleObj>
              </mc:Choice>
              <mc:Fallback>
                <p:oleObj name="Worksheet" r:id="rId4" imgW="9277256" imgH="4857750" progId="Excel.Sheet.12">
                  <p:embed/>
                  <p:pic>
                    <p:nvPicPr>
                      <p:cNvPr id="0" name=""/>
                      <p:cNvPicPr/>
                      <p:nvPr/>
                    </p:nvPicPr>
                    <p:blipFill>
                      <a:blip r:embed="rId5"/>
                      <a:stretch>
                        <a:fillRect/>
                      </a:stretch>
                    </p:blipFill>
                    <p:spPr>
                      <a:xfrm>
                        <a:off x="1424404" y="1625525"/>
                        <a:ext cx="7421526" cy="388663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D9490E2-E389-4693-B5C2-53F65A8C6FC2}"/>
              </a:ext>
            </a:extLst>
          </p:cNvPr>
          <p:cNvSpPr txBox="1"/>
          <p:nvPr/>
        </p:nvSpPr>
        <p:spPr>
          <a:xfrm>
            <a:off x="195044" y="5757171"/>
            <a:ext cx="8763000" cy="246221"/>
          </a:xfrm>
          <a:prstGeom prst="rect">
            <a:avLst/>
          </a:prstGeom>
          <a:noFill/>
        </p:spPr>
        <p:txBody>
          <a:bodyPr wrap="square" rtlCol="0">
            <a:spAutoFit/>
          </a:bodyPr>
          <a:lstStyle/>
          <a:p>
            <a:pPr algn="ctr"/>
            <a:r>
              <a:rPr lang="en-US" sz="1000" dirty="0"/>
              <a:t>Source:  </a:t>
            </a:r>
            <a:r>
              <a:rPr lang="en-US" sz="1000" dirty="0" err="1"/>
              <a:t>GaDOR</a:t>
            </a:r>
            <a:r>
              <a:rPr lang="en-US" sz="1000" dirty="0"/>
              <a:t> (Consolidated Tax Digest Summary), </a:t>
            </a:r>
            <a:r>
              <a:rPr lang="en-US" sz="1000" dirty="0" err="1"/>
              <a:t>GaDOE</a:t>
            </a:r>
            <a:r>
              <a:rPr lang="en-US" sz="1000" dirty="0"/>
              <a:t> Enrollment and Revenue/Expenditures Reports</a:t>
            </a:r>
          </a:p>
        </p:txBody>
      </p:sp>
      <p:sp>
        <p:nvSpPr>
          <p:cNvPr id="10" name="TextBox 9">
            <a:extLst>
              <a:ext uri="{FF2B5EF4-FFF2-40B4-BE49-F238E27FC236}">
                <a16:creationId xmlns:a16="http://schemas.microsoft.com/office/drawing/2014/main" id="{C91620FA-E36C-458D-AD46-E421B39EEA75}"/>
              </a:ext>
            </a:extLst>
          </p:cNvPr>
          <p:cNvSpPr txBox="1"/>
          <p:nvPr/>
        </p:nvSpPr>
        <p:spPr>
          <a:xfrm>
            <a:off x="195044" y="1694520"/>
            <a:ext cx="1229360" cy="4308872"/>
          </a:xfrm>
          <a:prstGeom prst="rect">
            <a:avLst/>
          </a:prstGeom>
          <a:noFill/>
        </p:spPr>
        <p:txBody>
          <a:bodyPr wrap="square" rtlCol="0">
            <a:spAutoFit/>
          </a:bodyPr>
          <a:lstStyle/>
          <a:p>
            <a:r>
              <a:rPr lang="en-US" sz="1400" b="1" dirty="0"/>
              <a:t>NDPS Formula:</a:t>
            </a:r>
          </a:p>
          <a:p>
            <a:r>
              <a:rPr lang="en-US" sz="1400" dirty="0"/>
              <a:t>Property subject to a tax levy, after applicable exemptions (net digest) divided by the number of students</a:t>
            </a:r>
          </a:p>
          <a:p>
            <a:endParaRPr lang="en-US" sz="800" dirty="0"/>
          </a:p>
          <a:p>
            <a:r>
              <a:rPr lang="en-US" sz="1400" b="1" dirty="0"/>
              <a:t>PCSD Example: </a:t>
            </a:r>
            <a:r>
              <a:rPr lang="en-US" sz="1400" dirty="0"/>
              <a:t>$4.47 Billion</a:t>
            </a:r>
          </a:p>
          <a:p>
            <a:r>
              <a:rPr lang="en-US" sz="1400" dirty="0"/>
              <a:t>divided by 30,226 equals</a:t>
            </a:r>
          </a:p>
          <a:p>
            <a:r>
              <a:rPr lang="en-US" sz="1400" dirty="0"/>
              <a:t>$148k per Student</a:t>
            </a:r>
          </a:p>
          <a:p>
            <a:endParaRPr lang="en-US" sz="1400" dirty="0"/>
          </a:p>
        </p:txBody>
      </p:sp>
    </p:spTree>
    <p:extLst>
      <p:ext uri="{BB962C8B-B14F-4D97-AF65-F5344CB8AC3E}">
        <p14:creationId xmlns:p14="http://schemas.microsoft.com/office/powerpoint/2010/main" val="23148835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C3AC489-0BA7-442C-A64B-5C9F9ADE5FCC}"/>
              </a:ext>
            </a:extLst>
          </p:cNvPr>
          <p:cNvGraphicFramePr>
            <a:graphicFrameLocks/>
          </p:cNvGraphicFramePr>
          <p:nvPr>
            <p:extLst>
              <p:ext uri="{D42A27DB-BD31-4B8C-83A1-F6EECF244321}">
                <p14:modId xmlns:p14="http://schemas.microsoft.com/office/powerpoint/2010/main" val="4183606771"/>
              </p:ext>
            </p:extLst>
          </p:nvPr>
        </p:nvGraphicFramePr>
        <p:xfrm>
          <a:off x="-353949" y="1747408"/>
          <a:ext cx="3498702" cy="33460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Tax Digest: Net Digest per Student</a:t>
            </a:r>
          </a:p>
        </p:txBody>
      </p:sp>
      <p:sp>
        <p:nvSpPr>
          <p:cNvPr id="8"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3" name="TextBox 2"/>
          <p:cNvSpPr txBox="1"/>
          <p:nvPr/>
        </p:nvSpPr>
        <p:spPr>
          <a:xfrm>
            <a:off x="495300" y="444460"/>
            <a:ext cx="8153399" cy="677108"/>
          </a:xfrm>
          <a:prstGeom prst="rect">
            <a:avLst/>
          </a:prstGeom>
          <a:noFill/>
        </p:spPr>
        <p:txBody>
          <a:bodyPr wrap="square" rtlCol="0">
            <a:spAutoFit/>
          </a:bodyPr>
          <a:lstStyle/>
          <a:p>
            <a:pPr algn="ctr"/>
            <a:r>
              <a:rPr lang="en-US" sz="2000" b="1" dirty="0"/>
              <a:t>Net Digest Allocation: Residential versus Non-Residential</a:t>
            </a:r>
          </a:p>
          <a:p>
            <a:pPr algn="ctr"/>
            <a:r>
              <a:rPr lang="en-US" i="1" dirty="0"/>
              <a:t>What if Paulding County’s Digest was Similar to the Average Large District in Georgia? </a:t>
            </a:r>
          </a:p>
        </p:txBody>
      </p:sp>
      <p:sp>
        <p:nvSpPr>
          <p:cNvPr id="10" name="TextBox 9">
            <a:extLst>
              <a:ext uri="{FF2B5EF4-FFF2-40B4-BE49-F238E27FC236}">
                <a16:creationId xmlns:a16="http://schemas.microsoft.com/office/drawing/2014/main" id="{00F8C866-6885-4B42-B3F2-82F26645738E}"/>
              </a:ext>
            </a:extLst>
          </p:cNvPr>
          <p:cNvSpPr txBox="1"/>
          <p:nvPr/>
        </p:nvSpPr>
        <p:spPr>
          <a:xfrm>
            <a:off x="495300" y="5605282"/>
            <a:ext cx="4191000" cy="400110"/>
          </a:xfrm>
          <a:prstGeom prst="rect">
            <a:avLst/>
          </a:prstGeom>
          <a:noFill/>
        </p:spPr>
        <p:txBody>
          <a:bodyPr wrap="square" rtlCol="0">
            <a:spAutoFit/>
          </a:bodyPr>
          <a:lstStyle/>
          <a:p>
            <a:pPr algn="ctr"/>
            <a:r>
              <a:rPr lang="en-US" sz="1000" dirty="0"/>
              <a:t>Source: Georgia Department of Revenue, Consolidated Tax Digest Summary - Large School Districts Average (enrollment &gt;10,000) </a:t>
            </a:r>
          </a:p>
        </p:txBody>
      </p:sp>
      <p:sp>
        <p:nvSpPr>
          <p:cNvPr id="14" name="TextBox 13">
            <a:extLst>
              <a:ext uri="{FF2B5EF4-FFF2-40B4-BE49-F238E27FC236}">
                <a16:creationId xmlns:a16="http://schemas.microsoft.com/office/drawing/2014/main" id="{14A95554-BB68-4651-92B3-344AC2B02FA1}"/>
              </a:ext>
            </a:extLst>
          </p:cNvPr>
          <p:cNvSpPr txBox="1"/>
          <p:nvPr/>
        </p:nvSpPr>
        <p:spPr>
          <a:xfrm>
            <a:off x="5791200" y="1558531"/>
            <a:ext cx="3048000" cy="3924151"/>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en-US" b="1" dirty="0"/>
              <a:t>Residential</a:t>
            </a:r>
            <a:r>
              <a:rPr lang="en-US" dirty="0"/>
              <a:t> would need to increase 7% or </a:t>
            </a:r>
            <a:r>
              <a:rPr lang="en-US" b="1" u="sng" dirty="0"/>
              <a:t>$180 million</a:t>
            </a:r>
          </a:p>
          <a:p>
            <a:pPr marL="174625" indent="-174625">
              <a:spcAft>
                <a:spcPts val="600"/>
              </a:spcAft>
              <a:buFont typeface="Arial" panose="020B0604020202020204" pitchFamily="34" charset="0"/>
              <a:buChar char="•"/>
            </a:pPr>
            <a:r>
              <a:rPr lang="en-US" dirty="0"/>
              <a:t> 61% represents $126,300 Residential NDPS, compared to $121,200 in FY2020</a:t>
            </a:r>
          </a:p>
          <a:p>
            <a:pPr marL="174625" indent="-174625">
              <a:spcAft>
                <a:spcPts val="600"/>
              </a:spcAft>
              <a:buFont typeface="Arial" panose="020B0604020202020204" pitchFamily="34" charset="0"/>
              <a:buChar char="•"/>
            </a:pPr>
            <a:r>
              <a:rPr lang="en-US" b="1" dirty="0"/>
              <a:t>Non-Residential</a:t>
            </a:r>
            <a:r>
              <a:rPr lang="en-US" dirty="0"/>
              <a:t> would need to increase 207% or             </a:t>
            </a:r>
            <a:r>
              <a:rPr lang="en-US" b="1" u="sng" dirty="0"/>
              <a:t>$2 billion</a:t>
            </a:r>
          </a:p>
          <a:p>
            <a:pPr marL="174625" indent="-174625">
              <a:spcAft>
                <a:spcPts val="600"/>
              </a:spcAft>
              <a:buFont typeface="Arial" panose="020B0604020202020204" pitchFamily="34" charset="0"/>
              <a:buChar char="•"/>
            </a:pPr>
            <a:r>
              <a:rPr lang="en-US" dirty="0"/>
              <a:t>39% represents $81,800 Non-Residential NDPS, compared to $26,700  in FY2020 - an additional $55,100 per student</a:t>
            </a:r>
          </a:p>
        </p:txBody>
      </p:sp>
      <p:graphicFrame>
        <p:nvGraphicFramePr>
          <p:cNvPr id="17" name="Chart 16">
            <a:extLst>
              <a:ext uri="{FF2B5EF4-FFF2-40B4-BE49-F238E27FC236}">
                <a16:creationId xmlns:a16="http://schemas.microsoft.com/office/drawing/2014/main" id="{33C0F61E-AE0F-41A7-A700-16A3E2CC83A7}"/>
              </a:ext>
            </a:extLst>
          </p:cNvPr>
          <p:cNvGraphicFramePr>
            <a:graphicFrameLocks/>
          </p:cNvGraphicFramePr>
          <p:nvPr>
            <p:extLst>
              <p:ext uri="{D42A27DB-BD31-4B8C-83A1-F6EECF244321}">
                <p14:modId xmlns:p14="http://schemas.microsoft.com/office/powerpoint/2010/main" val="2223324524"/>
              </p:ext>
            </p:extLst>
          </p:nvPr>
        </p:nvGraphicFramePr>
        <p:xfrm>
          <a:off x="1905000" y="1506062"/>
          <a:ext cx="4557713" cy="38540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36140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Tax Digest: Great Recession</a:t>
            </a:r>
          </a:p>
        </p:txBody>
      </p:sp>
      <p:sp>
        <p:nvSpPr>
          <p:cNvPr id="8"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3" name="TextBox 2"/>
          <p:cNvSpPr txBox="1"/>
          <p:nvPr/>
        </p:nvSpPr>
        <p:spPr>
          <a:xfrm>
            <a:off x="238125" y="351412"/>
            <a:ext cx="8570962" cy="1200329"/>
          </a:xfrm>
          <a:prstGeom prst="rect">
            <a:avLst/>
          </a:prstGeom>
          <a:noFill/>
        </p:spPr>
        <p:txBody>
          <a:bodyPr wrap="square" rtlCol="0">
            <a:spAutoFit/>
          </a:bodyPr>
          <a:lstStyle/>
          <a:p>
            <a:r>
              <a:rPr lang="en-US" b="1" u="sng" dirty="0"/>
              <a:t>Great Recession</a:t>
            </a:r>
            <a:r>
              <a:rPr lang="en-US" dirty="0"/>
              <a:t>. While Paulding County’s housing-centric economy is recovering from the recession, the residual inflation-adjusted effect on the tax digest remains material.  This is significant to note because approximately one-third of the District’s revenues comes from local sources. </a:t>
            </a:r>
            <a:endParaRPr lang="en-US" sz="1000" dirty="0"/>
          </a:p>
        </p:txBody>
      </p:sp>
      <p:sp>
        <p:nvSpPr>
          <p:cNvPr id="10" name="TextBox 9">
            <a:extLst>
              <a:ext uri="{FF2B5EF4-FFF2-40B4-BE49-F238E27FC236}">
                <a16:creationId xmlns:a16="http://schemas.microsoft.com/office/drawing/2014/main" id="{00F8C866-6885-4B42-B3F2-82F26645738E}"/>
              </a:ext>
            </a:extLst>
          </p:cNvPr>
          <p:cNvSpPr txBox="1"/>
          <p:nvPr/>
        </p:nvSpPr>
        <p:spPr>
          <a:xfrm>
            <a:off x="228600" y="5648206"/>
            <a:ext cx="8763000" cy="246221"/>
          </a:xfrm>
          <a:prstGeom prst="rect">
            <a:avLst/>
          </a:prstGeom>
          <a:noFill/>
        </p:spPr>
        <p:txBody>
          <a:bodyPr wrap="square" rtlCol="0">
            <a:spAutoFit/>
          </a:bodyPr>
          <a:lstStyle/>
          <a:p>
            <a:pPr algn="ctr"/>
            <a:r>
              <a:rPr lang="en-US" sz="1000" dirty="0"/>
              <a:t>Source: Bureau of Labor Statistics, CPI Calculator (measured in January, annually) and Georgia Department of Revenue, Consolidated Tax Digest Summary</a:t>
            </a:r>
          </a:p>
        </p:txBody>
      </p:sp>
      <p:sp>
        <p:nvSpPr>
          <p:cNvPr id="15" name="TextBox 14">
            <a:extLst>
              <a:ext uri="{FF2B5EF4-FFF2-40B4-BE49-F238E27FC236}">
                <a16:creationId xmlns:a16="http://schemas.microsoft.com/office/drawing/2014/main" id="{720EE06C-179A-4561-8103-8FE32D966155}"/>
              </a:ext>
            </a:extLst>
          </p:cNvPr>
          <p:cNvSpPr txBox="1"/>
          <p:nvPr/>
        </p:nvSpPr>
        <p:spPr>
          <a:xfrm>
            <a:off x="152400" y="1574776"/>
            <a:ext cx="1981200" cy="3693319"/>
          </a:xfrm>
          <a:prstGeom prst="rect">
            <a:avLst/>
          </a:prstGeom>
          <a:noFill/>
        </p:spPr>
        <p:txBody>
          <a:bodyPr wrap="square" rtlCol="0">
            <a:spAutoFit/>
          </a:bodyPr>
          <a:lstStyle/>
          <a:p>
            <a:pPr marL="171450" indent="-171450">
              <a:buFont typeface="Arial" panose="020B0604020202020204" pitchFamily="34" charset="0"/>
              <a:buChar char="•"/>
            </a:pPr>
            <a:r>
              <a:rPr lang="en-US" dirty="0"/>
              <a:t>Between fiscal years 2009 and 2014, the net digest decreased by 36% or $1.5 billion</a:t>
            </a:r>
          </a:p>
          <a:p>
            <a:pPr marL="171450" indent="-171450">
              <a:buFont typeface="Arial" panose="020B0604020202020204" pitchFamily="34" charset="0"/>
              <a:buChar char="•"/>
            </a:pPr>
            <a:r>
              <a:rPr lang="en-US" dirty="0"/>
              <a:t>FY2020 net digest per student (NDPS) remains 18% lower than FY2009, inflation adjusted</a:t>
            </a:r>
          </a:p>
        </p:txBody>
      </p:sp>
      <p:pic>
        <p:nvPicPr>
          <p:cNvPr id="5" name="Picture 4">
            <a:extLst>
              <a:ext uri="{FF2B5EF4-FFF2-40B4-BE49-F238E27FC236}">
                <a16:creationId xmlns:a16="http://schemas.microsoft.com/office/drawing/2014/main" id="{ED7E6D97-6E71-489A-88CE-86E536A58B9B}"/>
              </a:ext>
            </a:extLst>
          </p:cNvPr>
          <p:cNvPicPr>
            <a:picLocks noChangeAspect="1"/>
          </p:cNvPicPr>
          <p:nvPr/>
        </p:nvPicPr>
        <p:blipFill>
          <a:blip r:embed="rId3"/>
          <a:stretch>
            <a:fillRect/>
          </a:stretch>
        </p:blipFill>
        <p:spPr>
          <a:xfrm>
            <a:off x="2195146" y="1481080"/>
            <a:ext cx="6381267" cy="3960787"/>
          </a:xfrm>
          <a:prstGeom prst="rect">
            <a:avLst/>
          </a:prstGeom>
          <a:ln>
            <a:solidFill>
              <a:schemeClr val="accent1">
                <a:lumMod val="50000"/>
              </a:schemeClr>
            </a:solidFill>
          </a:ln>
        </p:spPr>
      </p:pic>
    </p:spTree>
    <p:extLst>
      <p:ext uri="{BB962C8B-B14F-4D97-AF65-F5344CB8AC3E}">
        <p14:creationId xmlns:p14="http://schemas.microsoft.com/office/powerpoint/2010/main" val="28391345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Tax Digest: Top 10</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graphicFrame>
        <p:nvGraphicFramePr>
          <p:cNvPr id="5" name="Object 4">
            <a:extLst>
              <a:ext uri="{FF2B5EF4-FFF2-40B4-BE49-F238E27FC236}">
                <a16:creationId xmlns:a16="http://schemas.microsoft.com/office/drawing/2014/main" id="{BE82B58F-3C6D-4863-96C3-356BC0C6D243}"/>
              </a:ext>
            </a:extLst>
          </p:cNvPr>
          <p:cNvGraphicFramePr>
            <a:graphicFrameLocks noChangeAspect="1"/>
          </p:cNvGraphicFramePr>
          <p:nvPr>
            <p:extLst>
              <p:ext uri="{D42A27DB-BD31-4B8C-83A1-F6EECF244321}">
                <p14:modId xmlns:p14="http://schemas.microsoft.com/office/powerpoint/2010/main" val="916324053"/>
              </p:ext>
            </p:extLst>
          </p:nvPr>
        </p:nvGraphicFramePr>
        <p:xfrm>
          <a:off x="504825" y="304800"/>
          <a:ext cx="8134350" cy="5400675"/>
        </p:xfrm>
        <a:graphic>
          <a:graphicData uri="http://schemas.openxmlformats.org/presentationml/2006/ole">
            <mc:AlternateContent xmlns:mc="http://schemas.openxmlformats.org/markup-compatibility/2006">
              <mc:Choice xmlns:v="urn:schemas-microsoft-com:vml" Requires="v">
                <p:oleObj spid="_x0000_s11510" name="Worksheet" r:id="rId4" imgW="8134384" imgH="5400684" progId="Excel.Sheet.12">
                  <p:embed/>
                </p:oleObj>
              </mc:Choice>
              <mc:Fallback>
                <p:oleObj name="Worksheet" r:id="rId4" imgW="8134384" imgH="5400684" progId="Excel.Sheet.12">
                  <p:embed/>
                  <p:pic>
                    <p:nvPicPr>
                      <p:cNvPr id="0" name=""/>
                      <p:cNvPicPr/>
                      <p:nvPr/>
                    </p:nvPicPr>
                    <p:blipFill>
                      <a:blip r:embed="rId5"/>
                      <a:stretch>
                        <a:fillRect/>
                      </a:stretch>
                    </p:blipFill>
                    <p:spPr>
                      <a:xfrm>
                        <a:off x="504825" y="304800"/>
                        <a:ext cx="8134350" cy="5400675"/>
                      </a:xfrm>
                      <a:prstGeom prst="rect">
                        <a:avLst/>
                      </a:prstGeom>
                    </p:spPr>
                  </p:pic>
                </p:oleObj>
              </mc:Fallback>
            </mc:AlternateContent>
          </a:graphicData>
        </a:graphic>
      </p:graphicFrame>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School-Age Children per Household</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Budget Factors</a:t>
            </a:r>
          </a:p>
        </p:txBody>
      </p:sp>
      <p:sp>
        <p:nvSpPr>
          <p:cNvPr id="7" name="TextBox 6"/>
          <p:cNvSpPr txBox="1"/>
          <p:nvPr/>
        </p:nvSpPr>
        <p:spPr>
          <a:xfrm>
            <a:off x="152400" y="5638800"/>
            <a:ext cx="5257800" cy="246221"/>
          </a:xfrm>
          <a:prstGeom prst="rect">
            <a:avLst/>
          </a:prstGeom>
          <a:noFill/>
        </p:spPr>
        <p:txBody>
          <a:bodyPr wrap="square" rtlCol="0">
            <a:spAutoFit/>
          </a:bodyPr>
          <a:lstStyle/>
          <a:p>
            <a:r>
              <a:rPr lang="en-US" sz="1000" dirty="0"/>
              <a:t>Source: http://www.census.gov/quickfacts on 1.13.20</a:t>
            </a:r>
          </a:p>
        </p:txBody>
      </p:sp>
      <p:sp>
        <p:nvSpPr>
          <p:cNvPr id="11" name="TextBox 10"/>
          <p:cNvSpPr txBox="1"/>
          <p:nvPr/>
        </p:nvSpPr>
        <p:spPr>
          <a:xfrm>
            <a:off x="7239000" y="5632101"/>
            <a:ext cx="1752600" cy="246221"/>
          </a:xfrm>
          <a:prstGeom prst="rect">
            <a:avLst/>
          </a:prstGeom>
          <a:noFill/>
        </p:spPr>
        <p:txBody>
          <a:bodyPr wrap="square" rtlCol="0">
            <a:spAutoFit/>
          </a:bodyPr>
          <a:lstStyle/>
          <a:p>
            <a:pPr algn="r"/>
            <a:r>
              <a:rPr lang="en-US" sz="1000" dirty="0"/>
              <a:t>* As of October 2018 Count</a:t>
            </a:r>
          </a:p>
        </p:txBody>
      </p:sp>
      <p:sp>
        <p:nvSpPr>
          <p:cNvPr id="4" name="TextBox 3">
            <a:extLst>
              <a:ext uri="{FF2B5EF4-FFF2-40B4-BE49-F238E27FC236}">
                <a16:creationId xmlns:a16="http://schemas.microsoft.com/office/drawing/2014/main" id="{6EA8CCAA-72A5-4843-A9F7-7B33D0596E53}"/>
              </a:ext>
            </a:extLst>
          </p:cNvPr>
          <p:cNvSpPr txBox="1"/>
          <p:nvPr/>
        </p:nvSpPr>
        <p:spPr>
          <a:xfrm>
            <a:off x="533400" y="457200"/>
            <a:ext cx="8229600" cy="1200329"/>
          </a:xfrm>
          <a:prstGeom prst="rect">
            <a:avLst/>
          </a:prstGeom>
          <a:noFill/>
        </p:spPr>
        <p:txBody>
          <a:bodyPr wrap="square" rtlCol="0">
            <a:spAutoFit/>
          </a:bodyPr>
          <a:lstStyle/>
          <a:p>
            <a:r>
              <a:rPr lang="en-US" b="1" u="sng" dirty="0"/>
              <a:t>Large number of school-age children per household</a:t>
            </a:r>
            <a:r>
              <a:rPr lang="en-US" b="1" dirty="0"/>
              <a:t>.</a:t>
            </a:r>
            <a:r>
              <a:rPr lang="en-US" dirty="0"/>
              <a:t>  Tax digest issues are exacerbated by the high number of school-age children per household in Paulding County, as there is not a correlating increase in funding because local funding is based on property tax values not the number of school-age children living in the home.</a:t>
            </a:r>
          </a:p>
        </p:txBody>
      </p:sp>
      <p:graphicFrame>
        <p:nvGraphicFramePr>
          <p:cNvPr id="6" name="Object 5">
            <a:extLst>
              <a:ext uri="{FF2B5EF4-FFF2-40B4-BE49-F238E27FC236}">
                <a16:creationId xmlns:a16="http://schemas.microsoft.com/office/drawing/2014/main" id="{3F7D1448-8635-4B82-8F40-AB0EAD74376C}"/>
              </a:ext>
            </a:extLst>
          </p:cNvPr>
          <p:cNvGraphicFramePr>
            <a:graphicFrameLocks noChangeAspect="1"/>
          </p:cNvGraphicFramePr>
          <p:nvPr>
            <p:extLst>
              <p:ext uri="{D42A27DB-BD31-4B8C-83A1-F6EECF244321}">
                <p14:modId xmlns:p14="http://schemas.microsoft.com/office/powerpoint/2010/main" val="2427525450"/>
              </p:ext>
            </p:extLst>
          </p:nvPr>
        </p:nvGraphicFramePr>
        <p:xfrm>
          <a:off x="1530170" y="1853106"/>
          <a:ext cx="6083659" cy="3524071"/>
        </p:xfrm>
        <a:graphic>
          <a:graphicData uri="http://schemas.openxmlformats.org/presentationml/2006/ole">
            <mc:AlternateContent xmlns:mc="http://schemas.openxmlformats.org/markup-compatibility/2006">
              <mc:Choice xmlns:v="urn:schemas-microsoft-com:vml" Requires="v">
                <p:oleObj spid="_x0000_s9441" name="Worksheet" r:id="rId4" imgW="4686367" imgH="2714527" progId="Excel.Sheet.12">
                  <p:embed/>
                </p:oleObj>
              </mc:Choice>
              <mc:Fallback>
                <p:oleObj name="Worksheet" r:id="rId4" imgW="4686367" imgH="2714527" progId="Excel.Sheet.12">
                  <p:embed/>
                  <p:pic>
                    <p:nvPicPr>
                      <p:cNvPr id="0" name=""/>
                      <p:cNvPicPr/>
                      <p:nvPr/>
                    </p:nvPicPr>
                    <p:blipFill>
                      <a:blip r:embed="rId5"/>
                      <a:stretch>
                        <a:fillRect/>
                      </a:stretch>
                    </p:blipFill>
                    <p:spPr>
                      <a:xfrm>
                        <a:off x="1530170" y="1853106"/>
                        <a:ext cx="6083659" cy="3524071"/>
                      </a:xfrm>
                      <a:prstGeom prst="rect">
                        <a:avLst/>
                      </a:prstGeom>
                    </p:spPr>
                  </p:pic>
                </p:oleObj>
              </mc:Fallback>
            </mc:AlternateContent>
          </a:graphicData>
        </a:graphic>
      </p:graphicFrame>
    </p:spTree>
  </p:cSld>
  <p:clrMapOvr>
    <a:masterClrMapping/>
  </p:clrMapOvr>
  <p:transition>
    <p:fade/>
  </p:transition>
</p:sld>
</file>

<file path=ppt/theme/theme1.xml><?xml version="1.0" encoding="utf-8"?>
<a:theme xmlns:a="http://schemas.openxmlformats.org/drawingml/2006/main" name="1_Light_with Blue Bar Sego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9F2D80D-E46C-4045-8458-3B3FECFDBF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1_Light_with Blue Bar Segoe Template</Template>
  <TotalTime>50695</TotalTime>
  <Words>8935</Words>
  <Application>Microsoft Office PowerPoint</Application>
  <PresentationFormat>On-screen Show (4:3)</PresentationFormat>
  <Paragraphs>545</Paragraphs>
  <Slides>45</Slides>
  <Notes>45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Courier New</vt:lpstr>
      <vt:lpstr>Franklin Gothic Demi Cond</vt:lpstr>
      <vt:lpstr>Segoe</vt:lpstr>
      <vt:lpstr>Wingdings</vt:lpstr>
      <vt:lpstr>1_Light_with Blue Bar Segoe Template</vt:lpstr>
      <vt:lpstr>White with Courier font for code slides</vt:lpstr>
      <vt:lpstr>Worksheet</vt:lpstr>
      <vt:lpstr>FY2021 Budget Primer</vt:lpstr>
      <vt:lpstr>Fast Facts</vt:lpstr>
      <vt:lpstr>FY2021 Budget Approval Timeline</vt:lpstr>
      <vt:lpstr>Organizational Factors Influencing Decisions: Demographic and Economic Factors</vt:lpstr>
      <vt:lpstr>Tax Digest Overview</vt:lpstr>
      <vt:lpstr>Tax Digest: Net Digest per Student</vt:lpstr>
      <vt:lpstr>Tax Digest: Great Recession</vt:lpstr>
      <vt:lpstr>Tax Digest: Top 10</vt:lpstr>
      <vt:lpstr>School-Age Children per Household</vt:lpstr>
      <vt:lpstr>Organizational Factors Influencing Decisions: Enrollment Factors</vt:lpstr>
      <vt:lpstr>Enrollment Growth</vt:lpstr>
      <vt:lpstr>Preliminary Enrollment Growth </vt:lpstr>
      <vt:lpstr>Enrollment Metrics: Population &amp; Birth Rate</vt:lpstr>
      <vt:lpstr>Enrollment Metrics: Building Permits</vt:lpstr>
      <vt:lpstr>Enrollment Metrics: Home Sales</vt:lpstr>
      <vt:lpstr>ESEP Enrollment Growth</vt:lpstr>
      <vt:lpstr>Organizational Factors Influencing Decisions: Funding Factors</vt:lpstr>
      <vt:lpstr>Dependency on State Sources</vt:lpstr>
      <vt:lpstr>School-Age Children per Household</vt:lpstr>
      <vt:lpstr>Low Wealth</vt:lpstr>
      <vt:lpstr>Low Wealth: Local per Pupil Funding</vt:lpstr>
      <vt:lpstr>Equalization Grant</vt:lpstr>
      <vt:lpstr>Organizational Factors Influencing Decisions: Operating Factors</vt:lpstr>
      <vt:lpstr>Expenditure Comparison / Targets</vt:lpstr>
      <vt:lpstr>General Fund Assumptions &amp; Observations</vt:lpstr>
      <vt:lpstr>BOE Feedback: Priorities and Strategies</vt:lpstr>
      <vt:lpstr>FY2021 Budget Approval Timeline</vt:lpstr>
      <vt:lpstr>Thank You  For Budget Ideas and Feedback Visit our Website   (Budget Feedback) </vt:lpstr>
      <vt:lpstr>Budget Policy and Structure </vt:lpstr>
      <vt:lpstr>Budget Policy and Structure</vt:lpstr>
      <vt:lpstr>Budget Structure: Fund Types</vt:lpstr>
      <vt:lpstr>Budget Policy and Structure</vt:lpstr>
      <vt:lpstr>Budget Policy and Structure</vt:lpstr>
      <vt:lpstr>Fund Balance</vt:lpstr>
      <vt:lpstr>Budget Process</vt:lpstr>
      <vt:lpstr>District Budget Process: Development Stages</vt:lpstr>
      <vt:lpstr>District Budget Process: Overview</vt:lpstr>
      <vt:lpstr>State Budget Process: Overview</vt:lpstr>
      <vt:lpstr>Thank You  For Budget Ideas and Feedback Visit our Website (Budget Feedback) </vt:lpstr>
      <vt:lpstr>Appendix</vt:lpstr>
      <vt:lpstr>Land Use</vt:lpstr>
      <vt:lpstr>FY2018 Financial Efficiency Star Rating</vt:lpstr>
      <vt:lpstr>Children per Household: Comparisons</vt:lpstr>
      <vt:lpstr>AdvancED</vt:lpstr>
      <vt:lpstr>Climate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Steve Barnette</dc:creator>
  <cp:keywords/>
  <cp:lastModifiedBy>Steve D. Barnette</cp:lastModifiedBy>
  <cp:revision>1729</cp:revision>
  <cp:lastPrinted>2020-01-27T21:06:58Z</cp:lastPrinted>
  <dcterms:created xsi:type="dcterms:W3CDTF">2014-08-14T14:34:29Z</dcterms:created>
  <dcterms:modified xsi:type="dcterms:W3CDTF">2020-02-04T18:29:17Z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TC102867629990</vt:lpwstr>
  </property>
</Properties>
</file>